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1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5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2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2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569" r:id="rId2"/>
    <p:sldMasterId id="2147484576" r:id="rId3"/>
    <p:sldMasterId id="2147484583" r:id="rId4"/>
    <p:sldMasterId id="2147485070" r:id="rId5"/>
    <p:sldMasterId id="2147485297" r:id="rId6"/>
    <p:sldMasterId id="2147485311" r:id="rId7"/>
    <p:sldMasterId id="2147485318" r:id="rId8"/>
    <p:sldMasterId id="2147485326" r:id="rId9"/>
    <p:sldMasterId id="2147485340" r:id="rId10"/>
    <p:sldMasterId id="2147485735" r:id="rId11"/>
    <p:sldMasterId id="2147485899" r:id="rId12"/>
    <p:sldMasterId id="2147485906" r:id="rId13"/>
    <p:sldMasterId id="2147486087" r:id="rId14"/>
    <p:sldMasterId id="2147486094" r:id="rId15"/>
    <p:sldMasterId id="2147486497" r:id="rId16"/>
    <p:sldMasterId id="2147486505" r:id="rId17"/>
    <p:sldMasterId id="2147486519" r:id="rId18"/>
    <p:sldMasterId id="2147486527" r:id="rId19"/>
    <p:sldMasterId id="2147486534" r:id="rId20"/>
    <p:sldMasterId id="2147486542" r:id="rId21"/>
    <p:sldMasterId id="2147486549" r:id="rId22"/>
  </p:sldMasterIdLst>
  <p:notesMasterIdLst>
    <p:notesMasterId r:id="rId33"/>
  </p:notesMasterIdLst>
  <p:handoutMasterIdLst>
    <p:handoutMasterId r:id="rId34"/>
  </p:handoutMasterIdLst>
  <p:sldIdLst>
    <p:sldId id="858" r:id="rId23"/>
    <p:sldId id="835" r:id="rId24"/>
    <p:sldId id="868" r:id="rId25"/>
    <p:sldId id="844" r:id="rId26"/>
    <p:sldId id="852" r:id="rId27"/>
    <p:sldId id="862" r:id="rId28"/>
    <p:sldId id="864" r:id="rId29"/>
    <p:sldId id="867" r:id="rId30"/>
    <p:sldId id="865" r:id="rId31"/>
    <p:sldId id="866" r:id="rId32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FFD200"/>
    <a:srgbClr val="FF3300"/>
    <a:srgbClr val="FFFF99"/>
    <a:srgbClr val="FFFFCC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0" autoAdjust="0"/>
    <p:restoredTop sz="95017" autoAdjust="0"/>
  </p:normalViewPr>
  <p:slideViewPr>
    <p:cSldViewPr>
      <p:cViewPr varScale="1">
        <p:scale>
          <a:sx n="73" d="100"/>
          <a:sy n="73" d="100"/>
        </p:scale>
        <p:origin x="1410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78"/>
    </p:cViewPr>
  </p:sorterViewPr>
  <p:notesViewPr>
    <p:cSldViewPr>
      <p:cViewPr>
        <p:scale>
          <a:sx n="150" d="100"/>
          <a:sy n="150" d="100"/>
        </p:scale>
        <p:origin x="-2418" y="1650"/>
      </p:cViewPr>
      <p:guideLst>
        <p:guide orient="horz" pos="3125"/>
        <p:guide pos="2142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D4AFD-AF7F-48D4-A832-12113BAA7AC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5AD159-80EB-4129-B2F9-8DE34750AEAE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заключение договора</a:t>
          </a:r>
        </a:p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 2-го курса обучения)</a:t>
          </a: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4ECB5-F65E-46BD-9DFD-EB923E49BB95}" type="parTrans" cxnId="{BAAF92A0-405B-47F4-9029-F8B75593B1F0}">
      <dgm:prSet/>
      <dgm:spPr/>
      <dgm:t>
        <a:bodyPr/>
        <a:lstStyle/>
        <a:p>
          <a:endParaRPr lang="ru-RU"/>
        </a:p>
      </dgm:t>
    </dgm:pt>
    <dgm:pt modelId="{2FF3F35B-5EE7-4916-AD70-4A507AE64EC7}" type="sibTrans" cxnId="{BAAF92A0-405B-47F4-9029-F8B75593B1F0}">
      <dgm:prSet/>
      <dgm:spPr/>
      <dgm:t>
        <a:bodyPr/>
        <a:lstStyle/>
        <a:p>
          <a:endParaRPr lang="ru-RU"/>
        </a:p>
      </dgm:t>
    </dgm:pt>
    <dgm:pt modelId="{819EF7EE-3323-4253-97D0-FC81E64DACDF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корпоративной стипендии</a:t>
          </a:r>
        </a:p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размере 1/2 </a:t>
          </a:r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МРоТ</a:t>
          </a: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(ежемесячно)</a:t>
          </a: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4D5E2-9A2C-4CC4-8C6F-129C3ED24C12}" type="parTrans" cxnId="{85C6BB04-4A5D-4355-97A7-73E843C9AC43}">
      <dgm:prSet/>
      <dgm:spPr/>
      <dgm:t>
        <a:bodyPr/>
        <a:lstStyle/>
        <a:p>
          <a:endParaRPr lang="ru-RU"/>
        </a:p>
      </dgm:t>
    </dgm:pt>
    <dgm:pt modelId="{485ABF90-FF0F-4208-882C-26DCD721C926}" type="sibTrans" cxnId="{85C6BB04-4A5D-4355-97A7-73E843C9AC43}">
      <dgm:prSet/>
      <dgm:spPr/>
      <dgm:t>
        <a:bodyPr/>
        <a:lstStyle/>
        <a:p>
          <a:endParaRPr lang="ru-RU"/>
        </a:p>
      </dgm:t>
    </dgm:pt>
    <dgm:pt modelId="{25D2C93C-DAF7-4FA8-9D6F-5446BCB3225F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дополнительного образования</a:t>
          </a:r>
        </a:p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(обучение по рабочей профессии)</a:t>
          </a: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7AC22-174B-4578-B7C3-6CA421C342F6}" type="parTrans" cxnId="{FFC172D5-D0E5-4452-9D8E-EC769BA6FAC7}">
      <dgm:prSet/>
      <dgm:spPr/>
      <dgm:t>
        <a:bodyPr/>
        <a:lstStyle/>
        <a:p>
          <a:endParaRPr lang="ru-RU"/>
        </a:p>
      </dgm:t>
    </dgm:pt>
    <dgm:pt modelId="{938B50E2-DFE8-4EE5-8B41-CDADDFC6861F}" type="sibTrans" cxnId="{FFC172D5-D0E5-4452-9D8E-EC769BA6FAC7}">
      <dgm:prSet/>
      <dgm:spPr/>
      <dgm:t>
        <a:bodyPr/>
        <a:lstStyle/>
        <a:p>
          <a:endParaRPr lang="ru-RU"/>
        </a:p>
      </dgm:t>
    </dgm:pt>
    <dgm:pt modelId="{E2A9CBDC-1A99-4F3E-BC25-3D40B83E3E34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трудоустройство на предприятии</a:t>
          </a: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41BA1-8CFE-4440-B2AF-0AC1C90F9980}" type="parTrans" cxnId="{616009ED-413D-453C-8838-3AEE408DB812}">
      <dgm:prSet/>
      <dgm:spPr/>
      <dgm:t>
        <a:bodyPr/>
        <a:lstStyle/>
        <a:p>
          <a:endParaRPr lang="ru-RU"/>
        </a:p>
      </dgm:t>
    </dgm:pt>
    <dgm:pt modelId="{FB0FDD32-1C1C-44C4-854F-B5A48671B066}" type="sibTrans" cxnId="{616009ED-413D-453C-8838-3AEE408DB812}">
      <dgm:prSet/>
      <dgm:spPr/>
      <dgm:t>
        <a:bodyPr/>
        <a:lstStyle/>
        <a:p>
          <a:endParaRPr lang="ru-RU"/>
        </a:p>
      </dgm:t>
    </dgm:pt>
    <dgm:pt modelId="{3A46EEEA-E5F8-46DC-8753-4E13CE1F6BF7}" type="pres">
      <dgm:prSet presAssocID="{3FED4AFD-AF7F-48D4-A832-12113BAA7A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4611D29-497F-47C4-AEA6-0C57AD0A9A6C}" type="pres">
      <dgm:prSet presAssocID="{3FED4AFD-AF7F-48D4-A832-12113BAA7ACB}" presName="Name1" presStyleCnt="0"/>
      <dgm:spPr/>
    </dgm:pt>
    <dgm:pt modelId="{F917E416-A385-42AA-9728-9468A96CF41A}" type="pres">
      <dgm:prSet presAssocID="{3FED4AFD-AF7F-48D4-A832-12113BAA7ACB}" presName="cycle" presStyleCnt="0"/>
      <dgm:spPr/>
    </dgm:pt>
    <dgm:pt modelId="{73FB3DB3-93AA-4D29-B261-DD70C6F98BD2}" type="pres">
      <dgm:prSet presAssocID="{3FED4AFD-AF7F-48D4-A832-12113BAA7ACB}" presName="srcNode" presStyleLbl="node1" presStyleIdx="0" presStyleCnt="4"/>
      <dgm:spPr/>
    </dgm:pt>
    <dgm:pt modelId="{E5CEF485-B0F6-44E8-AB48-5FD3BBAE2CBD}" type="pres">
      <dgm:prSet presAssocID="{3FED4AFD-AF7F-48D4-A832-12113BAA7A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BB258E0-15C1-4DBC-9825-6013B839384F}" type="pres">
      <dgm:prSet presAssocID="{3FED4AFD-AF7F-48D4-A832-12113BAA7ACB}" presName="extraNode" presStyleLbl="node1" presStyleIdx="0" presStyleCnt="4"/>
      <dgm:spPr/>
    </dgm:pt>
    <dgm:pt modelId="{B3772D22-2D6E-4D5B-9438-373A7D0771D9}" type="pres">
      <dgm:prSet presAssocID="{3FED4AFD-AF7F-48D4-A832-12113BAA7ACB}" presName="dstNode" presStyleLbl="node1" presStyleIdx="0" presStyleCnt="4"/>
      <dgm:spPr/>
    </dgm:pt>
    <dgm:pt modelId="{B33E9B4E-7EB7-4071-A56E-FDBBC17793FE}" type="pres">
      <dgm:prSet presAssocID="{D35AD159-80EB-4129-B2F9-8DE34750AE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CB614-6560-43E6-8168-763E393FAC05}" type="pres">
      <dgm:prSet presAssocID="{D35AD159-80EB-4129-B2F9-8DE34750AEAE}" presName="accent_1" presStyleCnt="0"/>
      <dgm:spPr/>
    </dgm:pt>
    <dgm:pt modelId="{80612CD2-E437-4DDF-93A4-69D026F90EA6}" type="pres">
      <dgm:prSet presAssocID="{D35AD159-80EB-4129-B2F9-8DE34750AEAE}" presName="accentRepeatNode" presStyleLbl="solidFgAcc1" presStyleIdx="0" presStyleCnt="4"/>
      <dgm:spPr/>
    </dgm:pt>
    <dgm:pt modelId="{F2327B1E-AEB9-4FB5-9989-C7E50E08EC69}" type="pres">
      <dgm:prSet presAssocID="{819EF7EE-3323-4253-97D0-FC81E64DACDF}" presName="text_2" presStyleLbl="node1" presStyleIdx="1" presStyleCnt="4" custLinFactNeighborX="209" custLinFactNeighborY="4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53D54-47D4-4122-8E82-4C63BE35748A}" type="pres">
      <dgm:prSet presAssocID="{819EF7EE-3323-4253-97D0-FC81E64DACDF}" presName="accent_2" presStyleCnt="0"/>
      <dgm:spPr/>
    </dgm:pt>
    <dgm:pt modelId="{03C289A4-F255-466F-A5FF-54EEC4003C88}" type="pres">
      <dgm:prSet presAssocID="{819EF7EE-3323-4253-97D0-FC81E64DACDF}" presName="accentRepeatNode" presStyleLbl="solidFgAcc1" presStyleIdx="1" presStyleCnt="4"/>
      <dgm:spPr/>
    </dgm:pt>
    <dgm:pt modelId="{34375295-DF8F-43BD-8CBF-A36C985F3B71}" type="pres">
      <dgm:prSet presAssocID="{25D2C93C-DAF7-4FA8-9D6F-5446BCB3225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394E4-1FA0-49E7-8BB6-5588C37DBFFD}" type="pres">
      <dgm:prSet presAssocID="{25D2C93C-DAF7-4FA8-9D6F-5446BCB3225F}" presName="accent_3" presStyleCnt="0"/>
      <dgm:spPr/>
    </dgm:pt>
    <dgm:pt modelId="{EC72F6D7-CF88-44F1-B3D1-DBF20F9F61E5}" type="pres">
      <dgm:prSet presAssocID="{25D2C93C-DAF7-4FA8-9D6F-5446BCB3225F}" presName="accentRepeatNode" presStyleLbl="solidFgAcc1" presStyleIdx="2" presStyleCnt="4"/>
      <dgm:spPr/>
    </dgm:pt>
    <dgm:pt modelId="{482996F7-0014-4BDE-ABF2-AB7F638576C6}" type="pres">
      <dgm:prSet presAssocID="{E2A9CBDC-1A99-4F3E-BC25-3D40B83E3E3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4F7DD-38B4-4045-A3DD-B7C40841ADCB}" type="pres">
      <dgm:prSet presAssocID="{E2A9CBDC-1A99-4F3E-BC25-3D40B83E3E34}" presName="accent_4" presStyleCnt="0"/>
      <dgm:spPr/>
    </dgm:pt>
    <dgm:pt modelId="{274D6C25-F128-4E57-99B7-BE4431B30B91}" type="pres">
      <dgm:prSet presAssocID="{E2A9CBDC-1A99-4F3E-BC25-3D40B83E3E34}" presName="accentRepeatNode" presStyleLbl="solidFgAcc1" presStyleIdx="3" presStyleCnt="4"/>
      <dgm:spPr/>
    </dgm:pt>
  </dgm:ptLst>
  <dgm:cxnLst>
    <dgm:cxn modelId="{FFC172D5-D0E5-4452-9D8E-EC769BA6FAC7}" srcId="{3FED4AFD-AF7F-48D4-A832-12113BAA7ACB}" destId="{25D2C93C-DAF7-4FA8-9D6F-5446BCB3225F}" srcOrd="2" destOrd="0" parTransId="{FDE7AC22-174B-4578-B7C3-6CA421C342F6}" sibTransId="{938B50E2-DFE8-4EE5-8B41-CDADDFC6861F}"/>
    <dgm:cxn modelId="{D9B263C7-67DA-494C-B3D6-FC0E38EDC4C1}" type="presOf" srcId="{2FF3F35B-5EE7-4916-AD70-4A507AE64EC7}" destId="{E5CEF485-B0F6-44E8-AB48-5FD3BBAE2CBD}" srcOrd="0" destOrd="0" presId="urn:microsoft.com/office/officeart/2008/layout/VerticalCurvedList"/>
    <dgm:cxn modelId="{D1CCE7B8-6D01-4010-8506-49D2D554B03A}" type="presOf" srcId="{E2A9CBDC-1A99-4F3E-BC25-3D40B83E3E34}" destId="{482996F7-0014-4BDE-ABF2-AB7F638576C6}" srcOrd="0" destOrd="0" presId="urn:microsoft.com/office/officeart/2008/layout/VerticalCurvedList"/>
    <dgm:cxn modelId="{BAAF92A0-405B-47F4-9029-F8B75593B1F0}" srcId="{3FED4AFD-AF7F-48D4-A832-12113BAA7ACB}" destId="{D35AD159-80EB-4129-B2F9-8DE34750AEAE}" srcOrd="0" destOrd="0" parTransId="{1BA4ECB5-F65E-46BD-9DFD-EB923E49BB95}" sibTransId="{2FF3F35B-5EE7-4916-AD70-4A507AE64EC7}"/>
    <dgm:cxn modelId="{188AA4B3-EB7D-408C-8840-B2759A66E95A}" type="presOf" srcId="{819EF7EE-3323-4253-97D0-FC81E64DACDF}" destId="{F2327B1E-AEB9-4FB5-9989-C7E50E08EC69}" srcOrd="0" destOrd="0" presId="urn:microsoft.com/office/officeart/2008/layout/VerticalCurvedList"/>
    <dgm:cxn modelId="{616009ED-413D-453C-8838-3AEE408DB812}" srcId="{3FED4AFD-AF7F-48D4-A832-12113BAA7ACB}" destId="{E2A9CBDC-1A99-4F3E-BC25-3D40B83E3E34}" srcOrd="3" destOrd="0" parTransId="{20F41BA1-8CFE-4440-B2AF-0AC1C90F9980}" sibTransId="{FB0FDD32-1C1C-44C4-854F-B5A48671B066}"/>
    <dgm:cxn modelId="{DCD81500-F712-4A00-B7D7-02E08563A429}" type="presOf" srcId="{D35AD159-80EB-4129-B2F9-8DE34750AEAE}" destId="{B33E9B4E-7EB7-4071-A56E-FDBBC17793FE}" srcOrd="0" destOrd="0" presId="urn:microsoft.com/office/officeart/2008/layout/VerticalCurvedList"/>
    <dgm:cxn modelId="{A42E47D6-FB3B-4E35-87D7-528505B5D3A4}" type="presOf" srcId="{3FED4AFD-AF7F-48D4-A832-12113BAA7ACB}" destId="{3A46EEEA-E5F8-46DC-8753-4E13CE1F6BF7}" srcOrd="0" destOrd="0" presId="urn:microsoft.com/office/officeart/2008/layout/VerticalCurvedList"/>
    <dgm:cxn modelId="{85C6BB04-4A5D-4355-97A7-73E843C9AC43}" srcId="{3FED4AFD-AF7F-48D4-A832-12113BAA7ACB}" destId="{819EF7EE-3323-4253-97D0-FC81E64DACDF}" srcOrd="1" destOrd="0" parTransId="{3144D5E2-9A2C-4CC4-8C6F-129C3ED24C12}" sibTransId="{485ABF90-FF0F-4208-882C-26DCD721C926}"/>
    <dgm:cxn modelId="{9988B716-7836-421B-A579-D7DD202BE330}" type="presOf" srcId="{25D2C93C-DAF7-4FA8-9D6F-5446BCB3225F}" destId="{34375295-DF8F-43BD-8CBF-A36C985F3B71}" srcOrd="0" destOrd="0" presId="urn:microsoft.com/office/officeart/2008/layout/VerticalCurvedList"/>
    <dgm:cxn modelId="{652374BC-BA96-408A-89F6-EA4A9E2B1772}" type="presParOf" srcId="{3A46EEEA-E5F8-46DC-8753-4E13CE1F6BF7}" destId="{F4611D29-497F-47C4-AEA6-0C57AD0A9A6C}" srcOrd="0" destOrd="0" presId="urn:microsoft.com/office/officeart/2008/layout/VerticalCurvedList"/>
    <dgm:cxn modelId="{93EAE614-0A2A-403C-BCE2-99F2EF4BBDF6}" type="presParOf" srcId="{F4611D29-497F-47C4-AEA6-0C57AD0A9A6C}" destId="{F917E416-A385-42AA-9728-9468A96CF41A}" srcOrd="0" destOrd="0" presId="urn:microsoft.com/office/officeart/2008/layout/VerticalCurvedList"/>
    <dgm:cxn modelId="{74C70A50-C987-492D-AF1E-4D1C18AC5FD1}" type="presParOf" srcId="{F917E416-A385-42AA-9728-9468A96CF41A}" destId="{73FB3DB3-93AA-4D29-B261-DD70C6F98BD2}" srcOrd="0" destOrd="0" presId="urn:microsoft.com/office/officeart/2008/layout/VerticalCurvedList"/>
    <dgm:cxn modelId="{7D3F201D-1DB6-4159-9295-372F736BE2B9}" type="presParOf" srcId="{F917E416-A385-42AA-9728-9468A96CF41A}" destId="{E5CEF485-B0F6-44E8-AB48-5FD3BBAE2CBD}" srcOrd="1" destOrd="0" presId="urn:microsoft.com/office/officeart/2008/layout/VerticalCurvedList"/>
    <dgm:cxn modelId="{7A569AB3-AA09-4990-B06C-A173C4C86F4F}" type="presParOf" srcId="{F917E416-A385-42AA-9728-9468A96CF41A}" destId="{0BB258E0-15C1-4DBC-9825-6013B839384F}" srcOrd="2" destOrd="0" presId="urn:microsoft.com/office/officeart/2008/layout/VerticalCurvedList"/>
    <dgm:cxn modelId="{50AEAF92-90E2-47DC-A657-C43530723949}" type="presParOf" srcId="{F917E416-A385-42AA-9728-9468A96CF41A}" destId="{B3772D22-2D6E-4D5B-9438-373A7D0771D9}" srcOrd="3" destOrd="0" presId="urn:microsoft.com/office/officeart/2008/layout/VerticalCurvedList"/>
    <dgm:cxn modelId="{6404F297-2598-4DA3-B214-A396E684009F}" type="presParOf" srcId="{F4611D29-497F-47C4-AEA6-0C57AD0A9A6C}" destId="{B33E9B4E-7EB7-4071-A56E-FDBBC17793FE}" srcOrd="1" destOrd="0" presId="urn:microsoft.com/office/officeart/2008/layout/VerticalCurvedList"/>
    <dgm:cxn modelId="{2C8EA864-7ED0-45F3-B15F-6EA65B8EDA34}" type="presParOf" srcId="{F4611D29-497F-47C4-AEA6-0C57AD0A9A6C}" destId="{0DDCB614-6560-43E6-8168-763E393FAC05}" srcOrd="2" destOrd="0" presId="urn:microsoft.com/office/officeart/2008/layout/VerticalCurvedList"/>
    <dgm:cxn modelId="{16D0CCDD-C615-4860-B189-3D676F3148A5}" type="presParOf" srcId="{0DDCB614-6560-43E6-8168-763E393FAC05}" destId="{80612CD2-E437-4DDF-93A4-69D026F90EA6}" srcOrd="0" destOrd="0" presId="urn:microsoft.com/office/officeart/2008/layout/VerticalCurvedList"/>
    <dgm:cxn modelId="{9A6BF0CB-E92F-453A-A96E-476853B0E9D2}" type="presParOf" srcId="{F4611D29-497F-47C4-AEA6-0C57AD0A9A6C}" destId="{F2327B1E-AEB9-4FB5-9989-C7E50E08EC69}" srcOrd="3" destOrd="0" presId="urn:microsoft.com/office/officeart/2008/layout/VerticalCurvedList"/>
    <dgm:cxn modelId="{C392B310-52BF-4745-89D5-C03C12AEDF0B}" type="presParOf" srcId="{F4611D29-497F-47C4-AEA6-0C57AD0A9A6C}" destId="{69053D54-47D4-4122-8E82-4C63BE35748A}" srcOrd="4" destOrd="0" presId="urn:microsoft.com/office/officeart/2008/layout/VerticalCurvedList"/>
    <dgm:cxn modelId="{C455FB4A-423A-4A13-A180-3BE864A25DCF}" type="presParOf" srcId="{69053D54-47D4-4122-8E82-4C63BE35748A}" destId="{03C289A4-F255-466F-A5FF-54EEC4003C88}" srcOrd="0" destOrd="0" presId="urn:microsoft.com/office/officeart/2008/layout/VerticalCurvedList"/>
    <dgm:cxn modelId="{B323F4D2-5C5A-4304-9D68-999A18C762FE}" type="presParOf" srcId="{F4611D29-497F-47C4-AEA6-0C57AD0A9A6C}" destId="{34375295-DF8F-43BD-8CBF-A36C985F3B71}" srcOrd="5" destOrd="0" presId="urn:microsoft.com/office/officeart/2008/layout/VerticalCurvedList"/>
    <dgm:cxn modelId="{61340CCF-4C00-4D9B-841D-F5D27480595C}" type="presParOf" srcId="{F4611D29-497F-47C4-AEA6-0C57AD0A9A6C}" destId="{0B1394E4-1FA0-49E7-8BB6-5588C37DBFFD}" srcOrd="6" destOrd="0" presId="urn:microsoft.com/office/officeart/2008/layout/VerticalCurvedList"/>
    <dgm:cxn modelId="{80777CF3-197A-44B1-B8A7-21D571DFC411}" type="presParOf" srcId="{0B1394E4-1FA0-49E7-8BB6-5588C37DBFFD}" destId="{EC72F6D7-CF88-44F1-B3D1-DBF20F9F61E5}" srcOrd="0" destOrd="0" presId="urn:microsoft.com/office/officeart/2008/layout/VerticalCurvedList"/>
    <dgm:cxn modelId="{E58D0AF7-69B2-4F95-A7F1-68CDB1FD1A35}" type="presParOf" srcId="{F4611D29-497F-47C4-AEA6-0C57AD0A9A6C}" destId="{482996F7-0014-4BDE-ABF2-AB7F638576C6}" srcOrd="7" destOrd="0" presId="urn:microsoft.com/office/officeart/2008/layout/VerticalCurvedList"/>
    <dgm:cxn modelId="{BB60730B-DECD-4C69-89D0-3DA540F3A50D}" type="presParOf" srcId="{F4611D29-497F-47C4-AEA6-0C57AD0A9A6C}" destId="{AEA4F7DD-38B4-4045-A3DD-B7C40841ADCB}" srcOrd="8" destOrd="0" presId="urn:microsoft.com/office/officeart/2008/layout/VerticalCurvedList"/>
    <dgm:cxn modelId="{CB22673A-5E1A-46FD-AD18-393B8A7B6198}" type="presParOf" srcId="{AEA4F7DD-38B4-4045-A3DD-B7C40841ADCB}" destId="{274D6C25-F128-4E57-99B7-BE4431B30B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EF485-B0F6-44E8-AB48-5FD3BBAE2CBD}">
      <dsp:nvSpPr>
        <dsp:cNvPr id="0" name=""/>
        <dsp:cNvSpPr/>
      </dsp:nvSpPr>
      <dsp:spPr>
        <a:xfrm>
          <a:off x="-5495648" y="-841431"/>
          <a:ext cx="6543510" cy="6543510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E9B4E-7EB7-4071-A56E-FDBBC17793FE}">
      <dsp:nvSpPr>
        <dsp:cNvPr id="0" name=""/>
        <dsp:cNvSpPr/>
      </dsp:nvSpPr>
      <dsp:spPr>
        <a:xfrm>
          <a:off x="548561" y="373686"/>
          <a:ext cx="6584629" cy="747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заключение договора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 2-го курса обучения)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61" y="373686"/>
        <a:ext cx="6584629" cy="747762"/>
      </dsp:txXfrm>
    </dsp:sp>
    <dsp:sp modelId="{80612CD2-E437-4DDF-93A4-69D026F90EA6}">
      <dsp:nvSpPr>
        <dsp:cNvPr id="0" name=""/>
        <dsp:cNvSpPr/>
      </dsp:nvSpPr>
      <dsp:spPr>
        <a:xfrm>
          <a:off x="81210" y="280216"/>
          <a:ext cx="934702" cy="934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27B1E-AEB9-4FB5-9989-C7E50E08EC69}">
      <dsp:nvSpPr>
        <dsp:cNvPr id="0" name=""/>
        <dsp:cNvSpPr/>
      </dsp:nvSpPr>
      <dsp:spPr>
        <a:xfrm>
          <a:off x="990136" y="1530205"/>
          <a:ext cx="6155920" cy="747762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корпоративной стипендии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размере 1/2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МРоТ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(ежемесячно)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0136" y="1530205"/>
        <a:ext cx="6155920" cy="747762"/>
      </dsp:txXfrm>
    </dsp:sp>
    <dsp:sp modelId="{03C289A4-F255-466F-A5FF-54EEC4003C88}">
      <dsp:nvSpPr>
        <dsp:cNvPr id="0" name=""/>
        <dsp:cNvSpPr/>
      </dsp:nvSpPr>
      <dsp:spPr>
        <a:xfrm>
          <a:off x="509919" y="1402053"/>
          <a:ext cx="934702" cy="934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75295-DF8F-43BD-8CBF-A36C985F3B71}">
      <dsp:nvSpPr>
        <dsp:cNvPr id="0" name=""/>
        <dsp:cNvSpPr/>
      </dsp:nvSpPr>
      <dsp:spPr>
        <a:xfrm>
          <a:off x="977270" y="2617361"/>
          <a:ext cx="6155920" cy="747762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дополнительного образования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(обучение по рабочей профессии)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7270" y="2617361"/>
        <a:ext cx="6155920" cy="747762"/>
      </dsp:txXfrm>
    </dsp:sp>
    <dsp:sp modelId="{EC72F6D7-CF88-44F1-B3D1-DBF20F9F61E5}">
      <dsp:nvSpPr>
        <dsp:cNvPr id="0" name=""/>
        <dsp:cNvSpPr/>
      </dsp:nvSpPr>
      <dsp:spPr>
        <a:xfrm>
          <a:off x="509919" y="2523891"/>
          <a:ext cx="934702" cy="934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996F7-0014-4BDE-ABF2-AB7F638576C6}">
      <dsp:nvSpPr>
        <dsp:cNvPr id="0" name=""/>
        <dsp:cNvSpPr/>
      </dsp:nvSpPr>
      <dsp:spPr>
        <a:xfrm>
          <a:off x="548561" y="3739199"/>
          <a:ext cx="6584629" cy="74776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трудоустройство на предприятии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61" y="3739199"/>
        <a:ext cx="6584629" cy="747762"/>
      </dsp:txXfrm>
    </dsp:sp>
    <dsp:sp modelId="{274D6C25-F128-4E57-99B7-BE4431B30B91}">
      <dsp:nvSpPr>
        <dsp:cNvPr id="0" name=""/>
        <dsp:cNvSpPr/>
      </dsp:nvSpPr>
      <dsp:spPr>
        <a:xfrm>
          <a:off x="81210" y="3645729"/>
          <a:ext cx="934702" cy="934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algn="r"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algn="r" defTabSz="911444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A1526E-B0B8-46EC-B72F-26F7D705A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77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algn="r"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algn="r" defTabSz="911444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EB07349-5CF0-4415-A52D-F1B43AE16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825" indent="-227013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D04AEF5-0FB0-40BA-B02A-B9D745093B5B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6A486B-4472-4533-9984-3E074C82552C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8100" y="9429830"/>
            <a:ext cx="2947988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7" tIns="45414" rIns="90827" bIns="45414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E7BB6-B5CD-4DC0-A7F9-1966FD9FE2A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6125"/>
            <a:ext cx="5378450" cy="37242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09361"/>
            <a:ext cx="5435600" cy="4471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7" tIns="45414" rIns="90827" bIns="45414"/>
          <a:lstStyle/>
          <a:p>
            <a:pPr eaLnBrk="1" hangingPunct="1"/>
            <a:endParaRPr lang="ru-RU" alt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7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9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tags" Target="../tags/tag12.xml"/><Relationship Id="rId11" Type="http://schemas.openxmlformats.org/officeDocument/2006/relationships/oleObject" Target="../embeddings/oleObject4.bin"/><Relationship Id="rId5" Type="http://schemas.openxmlformats.org/officeDocument/2006/relationships/tags" Target="../tags/tag11.xml"/><Relationship Id="rId10" Type="http://schemas.openxmlformats.org/officeDocument/2006/relationships/image" Target="../media/image6.png"/><Relationship Id="rId4" Type="http://schemas.openxmlformats.org/officeDocument/2006/relationships/tags" Target="../tags/tag10.xml"/><Relationship Id="rId9" Type="http://schemas.openxmlformats.org/officeDocument/2006/relationships/image" Target="../media/image5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tags" Target="../tags/tag17.xml"/><Relationship Id="rId11" Type="http://schemas.openxmlformats.org/officeDocument/2006/relationships/oleObject" Target="../embeddings/oleObject6.bin"/><Relationship Id="rId5" Type="http://schemas.openxmlformats.org/officeDocument/2006/relationships/tags" Target="../tags/tag16.xml"/><Relationship Id="rId10" Type="http://schemas.openxmlformats.org/officeDocument/2006/relationships/image" Target="../media/image6.png"/><Relationship Id="rId4" Type="http://schemas.openxmlformats.org/officeDocument/2006/relationships/tags" Target="../tags/tag15.xml"/><Relationship Id="rId9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tags" Target="../tags/tag22.xml"/><Relationship Id="rId11" Type="http://schemas.openxmlformats.org/officeDocument/2006/relationships/oleObject" Target="../embeddings/oleObject8.bin"/><Relationship Id="rId5" Type="http://schemas.openxmlformats.org/officeDocument/2006/relationships/tags" Target="../tags/tag21.xml"/><Relationship Id="rId10" Type="http://schemas.openxmlformats.org/officeDocument/2006/relationships/image" Target="../media/image6.png"/><Relationship Id="rId4" Type="http://schemas.openxmlformats.org/officeDocument/2006/relationships/tags" Target="../tags/tag20.xml"/><Relationship Id="rId9" Type="http://schemas.openxmlformats.org/officeDocument/2006/relationships/image" Target="../media/image5.emf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tags" Target="../tags/tag27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26.xml"/><Relationship Id="rId10" Type="http://schemas.openxmlformats.org/officeDocument/2006/relationships/image" Target="../media/image6.png"/><Relationship Id="rId4" Type="http://schemas.openxmlformats.org/officeDocument/2006/relationships/tags" Target="../tags/tag25.xml"/><Relationship Id="rId9" Type="http://schemas.openxmlformats.org/officeDocument/2006/relationships/image" Target="../media/image5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1.bin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8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0839-F545-4604-BFF9-A873D9C28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4032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0560EE-E500-4A68-8C79-1A86B985E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4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6D583F-0453-4433-92E7-95F15F94C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228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53239B-82E6-45EE-83A1-6DBE640CB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099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A5D525-E866-4692-A593-94B84D3C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072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D93B72-54DC-42DB-82A8-8BA53A50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85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54EEE6-557B-4839-951B-6A1D4A2C4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573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728600-5E17-4E7B-B201-2D40D692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735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70AA05-93DE-433F-BAF6-29D7BA39B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937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379677-0BF4-4ABD-879E-63F7BEF53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340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2C73D8-8970-42CF-836F-1B936E408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51F1-4BDC-4869-94FA-3B85EBE52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6927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FA4529-7F15-4AD6-9101-01949C16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352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578DD0-B856-4B33-A43A-E4EF459C3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567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46FD72-7A53-4CEC-B346-BE9AFEC03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05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A9272D-9BCD-412C-9C2F-96F3CD170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695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FC8ECE-D800-42B7-8AFB-74105F9AC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658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B2263B-EC6C-4B6F-9EAE-DB552E295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619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D1724F-C630-4561-945E-D092654BE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501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72C2CB-9737-4116-96D2-321D4CDF6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196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C2F671-21A1-41E4-854A-55BE522D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203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9AD230-8B98-417A-A63F-BFC44F96A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9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EAEF7-CAE3-42CD-9CCF-6A686D9F1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888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F23C-8528-41A8-9FA1-737AABA3D1A3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1F68-0CEF-4A4F-9CF9-30F969836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9461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24A7-2BBD-4126-8412-FBF3E2D0A461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C563-85DD-41F4-9CA7-74B2D5EE9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4379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0EBF-9031-4C31-9D15-74F6B90109FF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14F4-FF88-4E89-AD04-12003E815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0221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EFF1-1DBF-4F24-98DD-D4E4446ED78E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637F-CE4D-482C-9655-21ACCFB6B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9416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B15E-4EAE-40D9-AAFC-6CA182DF60E9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B1EB-C1C5-40EC-9649-98AB62AFB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5387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D9B8-FA99-4EE7-9579-E0A931AC9DE2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85AE-38B0-41A1-8B5C-2040803894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1835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378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7200-86A7-40DC-8D99-35267B6019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068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01F5-33FD-4736-A189-AEAF0EBA78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557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468AA-966E-4416-9B07-7D6B76ECF8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3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263E-B0A8-4F7A-9DD3-4A7662ACD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3954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DC79-7BF3-4AAA-BC2A-902554DB64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756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33AFA-419F-4507-8458-AAA64712C0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59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CB33E-84B8-4B3A-9D07-E00DAA99B6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260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91DAD-7380-41C5-AEF9-073164A358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573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4E94-863D-4E38-98F6-13BCC99A95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20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C0DD-21C7-45FE-A91E-5DCBED5D5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225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E36AE-F356-4956-ABB9-BF556D491E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730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8346D-BE8D-4495-A364-119917083F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097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78D97-2B24-49BC-887F-7A62244631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88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1F68-0CEF-4A4F-9CF9-30F969836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014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3773-4EEB-483D-8DD8-BACED10A4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9468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C563-85DD-41F4-9CA7-74B2D5EE9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8554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14F4-FF88-4E89-AD04-12003E815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4897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637F-CE4D-482C-9655-21ACCFB6B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6408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B1EB-C1C5-40EC-9649-98AB62AFB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3246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85AE-38B0-41A1-8B5C-2040803894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6928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668-D870-4086-A7A4-7536EE1691B3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3E53-554B-4513-B027-C52CB170E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762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E41A-879D-4C77-B787-F8B03127C484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69BC-95A9-4C04-81CA-A883FECFF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814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1085-3E37-42CD-AC47-DE1DAF08EB72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D5C4-8D4A-4119-9E86-03920E570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571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D1E1-F591-45E0-8C91-20E6156B3A4B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7A34-97C2-4A31-9558-9CEA07206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56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8C23-DD80-4A9C-ADA6-EB480D7DE4D2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E117-0D03-420E-B1F0-724D1437F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4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32B4-5D9D-44E1-AA0E-55CD073A2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6978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A262-FB2C-4C9A-8FE8-6CD4673B2395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8177-B02C-41FE-9592-818D1CAFE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517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3773-4EEB-483D-8DD8-BACED10A4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6728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32B4-5D9D-44E1-AA0E-55CD073A2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9160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C13F-D9F1-4EDD-A655-B567E1BCA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0515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7088-1B53-4121-A975-28A029EC6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2355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ED11-8055-491C-9221-F40C8E99E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4912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7521-1CA1-46F8-AC4C-A06273D01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2024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35492-233A-400E-B100-51D50B8F3618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69D0-A974-4322-998E-BE2E1AE16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8810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8C54-EB00-462A-AD43-0C51BCAA4720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0990-5335-44C1-8356-C653C69C28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9536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8F39-BC5E-4D8A-8223-A88D13EF76AA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D793-9C52-44BC-8130-EA4D939E85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09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C13F-D9F1-4EDD-A655-B567E1BCA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9015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7269-725F-49CF-BFD6-5E5C2876B574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F158-5C45-41EE-8554-11771122E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625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66D2-DAB5-4AAC-AC3F-3F29F9033018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C8CF-215B-4088-B72F-A677CA0B1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0370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0C74-8BB9-4193-B5CC-2DEBDB174011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F0E4-8D21-413C-8381-B18452E87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9914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408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314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410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311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083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788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6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7088-1B53-4121-A975-28A029EC6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8654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516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774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353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59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ED11-8055-491C-9221-F40C8E99E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23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7521-1CA1-46F8-AC4C-A06273D01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31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CE56-F17F-4666-B77C-9760C10CC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71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1344-7A51-492C-BD11-A40D681CB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987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E163-3444-4FD9-AC77-576AFF90C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197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E85B-7146-49D4-A42F-AD69E898F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81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19BF-DB6D-4DAE-A9EA-11579B422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830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A379-5BB9-4103-ADCA-7BEBA10ED4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378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D341-354E-4897-924B-D1746660B0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23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62FC-A23D-4F55-99AF-7D75C18519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912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353D-DA00-47EF-80FA-8183822E52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79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ED7F-2B20-4B54-8BE6-BEAC8B7225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559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7E8A-926E-4044-8E46-F50B78C4E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75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4BEC-2DBA-4D13-9991-79F2E38DC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464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A605-FA08-406E-B7B7-01237C07CC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669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25DD-F1EE-44D2-BC14-85618E706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152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D05CC0-06D9-4ED1-BD7C-F08F69FCC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4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0DC12E-FE1C-4D3F-9D6E-9E2050B95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98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6251F5-14FF-448A-B8EE-68BA3EC72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29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F10FFA-1BE9-45C2-A2FE-12FD6403B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07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8652DA-9DB7-4044-8560-915190071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44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559275-BDC7-41A9-AD7E-2DF8C9AE9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96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9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2C55A2-16EF-4721-AD30-B394629E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6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8ADA-1271-41A7-9349-AE621B2DC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466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085D83-5331-46B5-AED7-5186E7CD0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6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CE11DE-64C7-4DB0-879B-065F7DA4A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11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3CB4B2-27C7-4F85-BBDC-D9EFA22C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4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F9CE4F-4710-4538-970B-27E6D5FC8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91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CA2941-B653-4779-9EEE-7FB78EF69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18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34063D-1967-4643-B9AB-D5BE201E3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64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7DEEA7-81D8-4FD7-B038-653E98CC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5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E33CD1-9543-4004-A2CC-0BB5FE038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45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40892A-7C16-4F6F-9189-5B358F81D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56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B44379-0D00-402B-AF81-DB795420E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7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36D8-0805-40B3-A565-AD78DCEB63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514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6E414E-814B-4311-9C01-D8A2C1E5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08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4022-80D8-42F0-AD69-DFBD10CA7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29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63C8-3961-40B7-AB13-338B5EA019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211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5ADD-F6A2-4522-B352-BE1A88C356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831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752-CFB6-40E0-9C99-48094C0F2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219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5DD7-1766-4916-8C20-45CD683AB0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96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E4DC-AD10-488C-A30A-69E2A22041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220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5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4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9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88913"/>
            <a:ext cx="4819650" cy="1439862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32250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491C45F-9A2B-42A4-9A1B-F4CDB4EEA8A8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7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15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227" y="1509714"/>
            <a:ext cx="8963555" cy="4613275"/>
          </a:xfrm>
        </p:spPr>
        <p:txBody>
          <a:bodyPr/>
          <a:lstStyle>
            <a:lvl1pPr>
              <a:buClr>
                <a:srgbClr val="947C30"/>
              </a:buClr>
              <a:defRPr/>
            </a:lvl1pPr>
            <a:lvl2pPr>
              <a:buClr>
                <a:srgbClr val="947C30"/>
              </a:buClr>
              <a:defRPr/>
            </a:lvl2pPr>
            <a:lvl3pPr>
              <a:buClr>
                <a:srgbClr val="947C30"/>
              </a:buClr>
              <a:defRPr/>
            </a:lvl3pPr>
            <a:lvl4pPr>
              <a:buClr>
                <a:srgbClr val="947C30"/>
              </a:buClr>
              <a:defRPr/>
            </a:lvl4pPr>
            <a:lvl5pPr>
              <a:buClr>
                <a:srgbClr val="947C3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180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7FC458C-C32C-4DBC-99BA-A39A33479C67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6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1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9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rgbClr val="F0D500"/>
              </a:buClr>
              <a:buSzPct val="150000"/>
              <a:buFont typeface="Wingdings 3" pitchFamily="18" charset="2"/>
              <a:buChar char=""/>
              <a:tabLst/>
              <a:defRPr b="0"/>
            </a:lvl1pPr>
            <a:lvl2pPr marL="628650" indent="-228600" algn="l" defTabSz="88900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074738" indent="-228600" algn="l" defTabSz="88900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defRPr lang="en-US" sz="12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545336" indent="-228600" algn="l" defTabSz="88900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defRPr lang="en-US" sz="12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algn="l" defTabSz="88900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defRPr lang="ru-RU" sz="12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578A-D043-4D8D-A8AC-8E0182FC7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463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A68587B-CBFE-4F18-9BA2-6A18B53BAA30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5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1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83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E0EE3FA-CA2B-4EEB-91C8-5F2D87C358AD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4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7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630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6123B99-C3B4-4952-8B34-4B9607A4F68A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5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144000" y="6511925"/>
            <a:ext cx="762000" cy="34607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23E12A4F-D00F-4F73-8B7A-BB269026B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05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4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C5E37F-E873-4AC3-8AE0-D732934679C6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6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A4CC2A1E-DB36-4899-8527-C5500B57A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00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65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B9FE7E-996C-4991-8AE6-762D2EE5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61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410CF5-FD6D-4CCE-9131-BCE5DF6C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296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BF2D5E-004A-4770-9136-3622409E0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35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415554-BBDE-4BA8-8E86-77B98E7A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235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880653-1E9F-4B7F-93CC-3337C7D6A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3B66-ECB6-4954-938D-AD5687D081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645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E29406-A154-4C91-BEDB-AA37ED184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53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BFBCB4-C17B-4950-82B6-804944061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88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55D492-4DB3-4635-9B10-C583D7D51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54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EC2A8-4240-4FFA-B111-C315836A0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960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4344CE-381C-4875-9A41-078933EF0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2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D7B8CE-9072-4CB9-AB23-D7FF9299E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13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B33A34-83EA-428A-8CC3-084E11B42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70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1F68-0CEF-4A4F-9CF9-30F969836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260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C563-85DD-41F4-9CA7-74B2D5EE9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733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14F4-FF88-4E89-AD04-12003E815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23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7F3E-F8F2-4515-9792-70C6CD241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1663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637F-CE4D-482C-9655-21ACCFB6B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874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B1EB-C1C5-40EC-9649-98AB62AFB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614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85AE-38B0-41A1-8B5C-2040803894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104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11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02377F-3E47-4F71-8806-7D0CC980B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27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202D7A-54E5-41A0-9AC7-26B1A0D70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627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2E9DEB-09B3-40EA-B082-B151A1300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782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7DCE31-B33B-48E7-9DD7-837324689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850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1AFFB7-3A87-45C7-AFAC-AFC4C170F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14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E4CC70-39AA-4614-99CA-D2AE05757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7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F703-7ABD-4534-9AC1-9CF4B6F4F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2431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A41CA0-519E-421F-9579-D4C9E1EF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840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6B46D7-3C54-4247-945C-FB5016CAE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606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A6F234-2F77-4A26-8218-5A95218E0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987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579108-0132-4510-B316-BC4C6C37F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303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D9A1DE-FB2B-45CB-86A1-34AB360A6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0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793122-D567-4420-998B-0AB9F73C4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108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9B4E39-1C3F-41AF-B6B2-3A364761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77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64CFFC-9C4D-42DD-8EA1-E5EAC6078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423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56DCAA-EC88-4DAC-9C66-85DF290D9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60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8ECCB7-ED3B-4A29-8C43-4E849E27D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4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10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9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16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Relationship Id="rId9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22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9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1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Relationship Id="rId9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7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3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4.xml"/><Relationship Id="rId9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9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0.xml"/><Relationship Id="rId9" Type="http://schemas.openxmlformats.org/officeDocument/2006/relationships/image" Target="../media/image4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13" Type="http://schemas.openxmlformats.org/officeDocument/2006/relationships/tags" Target="../tags/tag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ags" Target="../tags/tag3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58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60.xml"/><Relationship Id="rId9" Type="http://schemas.openxmlformats.org/officeDocument/2006/relationships/vmlDrawing" Target="../drawings/vmlDrawing1.vml"/><Relationship Id="rId14" Type="http://schemas.openxmlformats.org/officeDocument/2006/relationships/tags" Target="../tags/tag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EuropeDemiC"/>
              </a:defRPr>
            </a:lvl1pPr>
          </a:lstStyle>
          <a:p>
            <a:pPr>
              <a:defRPr/>
            </a:pPr>
            <a:fld id="{4B636DB9-2ED6-402E-9210-AD66EF8DE4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  <p:sldLayoutId id="2147486386" r:id="rId11"/>
    <p:sldLayoutId id="2147486387" r:id="rId12"/>
    <p:sldLayoutId id="2147486388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08A52AE6-7A5B-402D-B779-55040E9C3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EuropeDemiC" pitchFamily="50" charset="0"/>
              </a:defRPr>
            </a:lvl1pPr>
          </a:lstStyle>
          <a:p>
            <a:pPr>
              <a:defRPr/>
            </a:pPr>
            <a:fld id="{2F3B43A1-B9F1-459D-9347-5618E302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0" r:id="rId1"/>
    <p:sldLayoutId id="2147486461" r:id="rId2"/>
    <p:sldLayoutId id="2147486462" r:id="rId3"/>
    <p:sldLayoutId id="2147486463" r:id="rId4"/>
    <p:sldLayoutId id="2147486464" r:id="rId5"/>
    <p:sldLayoutId id="2147486465" r:id="rId6"/>
    <p:sldLayoutId id="2147486466" r:id="rId7"/>
    <p:sldLayoutId id="2147486467" r:id="rId8"/>
    <p:sldLayoutId id="2147486468" r:id="rId9"/>
    <p:sldLayoutId id="2147486469" r:id="rId10"/>
    <p:sldLayoutId id="2147486470" r:id="rId11"/>
    <p:sldLayoutId id="2147486471" r:id="rId12"/>
    <p:sldLayoutId id="2147486472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7EBF767A-406D-4427-AD63-73460DA99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BFDB48FE-05C9-45B4-AE54-AD55E4E8B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9" r:id="rId1"/>
    <p:sldLayoutId id="2147486480" r:id="rId2"/>
    <p:sldLayoutId id="2147486481" r:id="rId3"/>
    <p:sldLayoutId id="2147486482" r:id="rId4"/>
    <p:sldLayoutId id="2147486483" r:id="rId5"/>
    <p:sldLayoutId id="2147486484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396ACFC7-9924-4A81-BDE9-763AEA705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5" r:id="rId1"/>
    <p:sldLayoutId id="2147486486" r:id="rId2"/>
    <p:sldLayoutId id="2147486487" r:id="rId3"/>
    <p:sldLayoutId id="2147486488" r:id="rId4"/>
    <p:sldLayoutId id="2147486489" r:id="rId5"/>
    <p:sldLayoutId id="2147486490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301FF214-0720-4796-847F-650615659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2C33CBCD-FC9A-45A4-A5D7-71B4EAF26AEC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08A52AE6-7A5B-402D-B779-55040E9C3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84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EuropeDemiC" pitchFamily="50" charset="0"/>
              </a:defRPr>
            </a:lvl1pPr>
          </a:lstStyle>
          <a:p>
            <a:pPr eaLnBrk="1" hangingPunct="1">
              <a:defRPr/>
            </a:pPr>
            <a:fld id="{42BCDD32-2E5E-4962-9B12-5AEB9222A24C}" type="slidenum">
              <a:rPr lang="ru-RU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0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6" r:id="rId1"/>
    <p:sldLayoutId id="2147486507" r:id="rId2"/>
    <p:sldLayoutId id="2147486508" r:id="rId3"/>
    <p:sldLayoutId id="2147486509" r:id="rId4"/>
    <p:sldLayoutId id="2147486510" r:id="rId5"/>
    <p:sldLayoutId id="2147486511" r:id="rId6"/>
    <p:sldLayoutId id="2147486512" r:id="rId7"/>
    <p:sldLayoutId id="2147486513" r:id="rId8"/>
    <p:sldLayoutId id="2147486514" r:id="rId9"/>
    <p:sldLayoutId id="2147486515" r:id="rId10"/>
    <p:sldLayoutId id="2147486516" r:id="rId11"/>
    <p:sldLayoutId id="2147486517" r:id="rId12"/>
    <p:sldLayoutId id="2147486518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08A52AE6-7A5B-402D-B779-55040E9C3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05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0" r:id="rId1"/>
    <p:sldLayoutId id="2147486521" r:id="rId2"/>
    <p:sldLayoutId id="2147486522" r:id="rId3"/>
    <p:sldLayoutId id="2147486523" r:id="rId4"/>
    <p:sldLayoutId id="2147486524" r:id="rId5"/>
    <p:sldLayoutId id="2147486525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 eaLnBrk="1" hangingPunct="1">
              <a:defRPr/>
            </a:pPr>
            <a:fld id="{395C277D-530E-4F1A-8A45-C0148B9C61A4}" type="datetime1">
              <a:rPr lang="ru-RU"/>
              <a:pPr eaLnBrk="1" hangingPunct="1">
                <a:defRPr/>
              </a:pPr>
              <a:t>18.07.2025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 eaLnBrk="1" hangingPunct="1">
              <a:defRPr/>
            </a:pPr>
            <a:fld id="{3FEBA8A6-0093-411C-9D0F-12137D34D3A0}" type="slidenum">
              <a:rPr lang="ru-RU"/>
              <a:pPr eaLnBrk="1" hangingPunct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8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8" r:id="rId1"/>
    <p:sldLayoutId id="2147486529" r:id="rId2"/>
    <p:sldLayoutId id="2147486530" r:id="rId3"/>
    <p:sldLayoutId id="2147486531" r:id="rId4"/>
    <p:sldLayoutId id="2147486532" r:id="rId5"/>
    <p:sldLayoutId id="2147486533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A46D8530-BB64-4B45-94B9-DA81C805B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  <p:sldLayoutId id="2147486390" r:id="rId2"/>
    <p:sldLayoutId id="2147486391" r:id="rId3"/>
    <p:sldLayoutId id="2147486392" r:id="rId4"/>
    <p:sldLayoutId id="2147486393" r:id="rId5"/>
    <p:sldLayoutId id="2147486394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r>
              <a:rPr lang="en-US" altLang="ru-RU"/>
              <a:t/>
            </a:r>
            <a:br>
              <a:rPr lang="en-US" altLang="ru-RU"/>
            </a:br>
            <a:r>
              <a:rPr lang="ru-RU" altLang="ru-RU"/>
              <a:t>презентации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A46D8530-BB64-4B45-94B9-DA81C805B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81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C4F00B1A-FD40-48F9-BE7A-D8AE676F39EA}" type="datetime1">
              <a:rPr lang="ru-RU"/>
              <a:pPr>
                <a:defRPr/>
              </a:pPr>
              <a:t>18.07.2025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F23B3C19-AF24-43F6-9FBC-C6C2FEFAB1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4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3" r:id="rId1"/>
    <p:sldLayoutId id="2147486544" r:id="rId2"/>
    <p:sldLayoutId id="2147486545" r:id="rId3"/>
    <p:sldLayoutId id="2147486546" r:id="rId4"/>
    <p:sldLayoutId id="2147486547" r:id="rId5"/>
    <p:sldLayoutId id="2147486548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3346-5BAC-43ED-BDDB-342151D0997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5F06-A92D-44B0-8CF2-7E00753D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4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0" r:id="rId1"/>
    <p:sldLayoutId id="2147486551" r:id="rId2"/>
    <p:sldLayoutId id="2147486552" r:id="rId3"/>
    <p:sldLayoutId id="2147486553" r:id="rId4"/>
    <p:sldLayoutId id="2147486554" r:id="rId5"/>
    <p:sldLayoutId id="2147486555" r:id="rId6"/>
    <p:sldLayoutId id="2147486556" r:id="rId7"/>
    <p:sldLayoutId id="2147486557" r:id="rId8"/>
    <p:sldLayoutId id="2147486558" r:id="rId9"/>
    <p:sldLayoutId id="2147486559" r:id="rId10"/>
    <p:sldLayoutId id="2147486560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15D63DD3-83F3-4EA7-A0B0-03BA00A431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5" r:id="rId1"/>
    <p:sldLayoutId id="2147486396" r:id="rId2"/>
    <p:sldLayoutId id="2147486397" r:id="rId3"/>
    <p:sldLayoutId id="2147486398" r:id="rId4"/>
    <p:sldLayoutId id="2147486399" r:id="rId5"/>
    <p:sldLayoutId id="2147486400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7C8A2C04-AF21-438F-BB6B-11082B620C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1" r:id="rId1"/>
    <p:sldLayoutId id="2147486402" r:id="rId2"/>
    <p:sldLayoutId id="2147486403" r:id="rId3"/>
    <p:sldLayoutId id="2147486404" r:id="rId4"/>
    <p:sldLayoutId id="2147486405" r:id="rId5"/>
    <p:sldLayoutId id="2147486406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7CFC307B-BD20-491E-B7F8-54E4E57F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0" r:id="rId1"/>
    <p:sldLayoutId id="2147486421" r:id="rId2"/>
    <p:sldLayoutId id="2147486422" r:id="rId3"/>
    <p:sldLayoutId id="2147486423" r:id="rId4"/>
    <p:sldLayoutId id="2147486424" r:id="rId5"/>
    <p:sldLayoutId id="2147486425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EuropeDemiC" pitchFamily="50" charset="0"/>
              </a:defRPr>
            </a:lvl1pPr>
          </a:lstStyle>
          <a:p>
            <a:pPr>
              <a:defRPr/>
            </a:pPr>
            <a:fld id="{209C98C2-C826-49D0-940A-41DF3536A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6" r:id="rId1"/>
    <p:sldLayoutId id="2147486427" r:id="rId2"/>
    <p:sldLayoutId id="2147486428" r:id="rId3"/>
    <p:sldLayoutId id="2147486429" r:id="rId4"/>
    <p:sldLayoutId id="2147486430" r:id="rId5"/>
    <p:sldLayoutId id="2147486431" r:id="rId6"/>
    <p:sldLayoutId id="2147486432" r:id="rId7"/>
    <p:sldLayoutId id="2147486433" r:id="rId8"/>
    <p:sldLayoutId id="2147486434" r:id="rId9"/>
    <p:sldLayoutId id="2147486435" r:id="rId10"/>
    <p:sldLayoutId id="2147486436" r:id="rId11"/>
    <p:sldLayoutId id="2147486437" r:id="rId12"/>
    <p:sldLayoutId id="2147486438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A91D2CA4-09A5-4E6D-969F-9E1B42CE73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7" r:id="rId1"/>
    <p:sldLayoutId id="2147486408" r:id="rId2"/>
    <p:sldLayoutId id="2147486409" r:id="rId3"/>
    <p:sldLayoutId id="2147486410" r:id="rId4"/>
    <p:sldLayoutId id="2147486411" r:id="rId5"/>
    <p:sldLayoutId id="2147486412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8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471488" y="163513"/>
            <a:ext cx="8348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Slide title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471488" y="1509713"/>
            <a:ext cx="896302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54" tIns="38454" rIns="38454" bIns="38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Body text</a:t>
            </a:r>
          </a:p>
          <a:p>
            <a:pPr lvl="1"/>
            <a:r>
              <a:rPr lang="en-GB" altLang="ru-RU" smtClean="0"/>
              <a:t>First level</a:t>
            </a:r>
          </a:p>
          <a:p>
            <a:pPr lvl="2"/>
            <a:r>
              <a:rPr lang="en-GB" altLang="ru-RU" smtClean="0"/>
              <a:t>Second level</a:t>
            </a:r>
          </a:p>
          <a:p>
            <a:pPr lvl="3"/>
            <a:r>
              <a:rPr lang="en-GB" altLang="ru-RU" smtClean="0"/>
              <a:t>Third level</a:t>
            </a:r>
          </a:p>
          <a:p>
            <a:pPr lvl="4"/>
            <a:r>
              <a:rPr lang="en-GB" altLang="ru-RU" smtClean="0"/>
              <a:t>Quotation level</a:t>
            </a:r>
          </a:p>
        </p:txBody>
      </p:sp>
      <p:sp>
        <p:nvSpPr>
          <p:cNvPr id="2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44271C7-9B84-47A0-AA1B-B6EF771EDF04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1030" name="Rectangle 1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8199" name="Picture 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42" r:id="rId4"/>
    <p:sldLayoutId id="2147486443" r:id="rId5"/>
    <p:sldLayoutId id="2147486444" r:id="rId6"/>
    <p:sldLayoutId id="2147486445" r:id="rId7"/>
  </p:sldLayoutIdLst>
  <p:hf sldNum="0" hdr="0" ftr="0" dt="0"/>
  <p:txStyles>
    <p:titleStyle>
      <a:lvl1pPr algn="l" defTabSz="889000" rtl="0" eaLnBrk="0" fontAlgn="base" hangingPunct="0">
        <a:spcBef>
          <a:spcPct val="0"/>
        </a:spcBef>
        <a:spcAft>
          <a:spcPct val="0"/>
        </a:spcAft>
        <a:defRPr lang="en-GB" dirty="0">
          <a:solidFill>
            <a:schemeClr val="tx1"/>
          </a:solidFill>
          <a:latin typeface="+mj-lt"/>
          <a:ea typeface="+mj-ea"/>
          <a:cs typeface="+mj-cs"/>
        </a:defRPr>
      </a:lvl1pPr>
      <a:lvl2pPr algn="l" defTabSz="8890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defTabSz="8890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defTabSz="8890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defTabSz="8890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defTabSz="889000" rtl="0" eaLnBrk="0" fontAlgn="base" hangingPunct="0">
        <a:spcBef>
          <a:spcPct val="20000"/>
        </a:spcBef>
        <a:spcAft>
          <a:spcPct val="0"/>
        </a:spcAft>
        <a:defRPr lang="en-GB" sz="1200" dirty="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Char char="•"/>
        <a:defRPr sz="1200">
          <a:solidFill>
            <a:schemeClr val="tx1"/>
          </a:solidFill>
          <a:latin typeface="+mn-lt"/>
          <a:cs typeface="+mn-cs"/>
        </a:defRPr>
      </a:lvl2pPr>
      <a:lvl3pPr marL="889000" indent="-222250" algn="l" defTabSz="889000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3pPr>
      <a:lvl4pPr marL="1338263" indent="-227013" algn="l" defTabSz="889000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4pPr>
      <a:lvl5pPr marL="1998663" indent="-220663" algn="l" defTabSz="889000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5pPr>
      <a:lvl6pPr marL="2455863" indent="-220663" algn="l" defTabSz="88900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EuropeDemiC" pitchFamily="50" charset="0"/>
              </a:defRPr>
            </a:lvl1pPr>
          </a:lstStyle>
          <a:p>
            <a:pPr>
              <a:defRPr/>
            </a:pPr>
            <a:fld id="{5E95834C-6C6F-4788-AE72-CB8481D3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6" r:id="rId1"/>
    <p:sldLayoutId id="2147486447" r:id="rId2"/>
    <p:sldLayoutId id="2147486448" r:id="rId3"/>
    <p:sldLayoutId id="2147486449" r:id="rId4"/>
    <p:sldLayoutId id="2147486450" r:id="rId5"/>
    <p:sldLayoutId id="2147486451" r:id="rId6"/>
    <p:sldLayoutId id="2147486452" r:id="rId7"/>
    <p:sldLayoutId id="2147486453" r:id="rId8"/>
    <p:sldLayoutId id="2147486454" r:id="rId9"/>
    <p:sldLayoutId id="2147486455" r:id="rId10"/>
    <p:sldLayoutId id="2147486456" r:id="rId11"/>
    <p:sldLayoutId id="2147486457" r:id="rId12"/>
    <p:sldLayoutId id="2147486458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ShushpanovaAM@anpz.rosneft.ru" TargetMode="External"/><Relationship Id="rId4" Type="http://schemas.openxmlformats.org/officeDocument/2006/relationships/hyperlink" Target="mailto:resume@achnpz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ES_Volkova2@anpz.rosneft.ru" TargetMode="External"/><Relationship Id="rId1" Type="http://schemas.openxmlformats.org/officeDocument/2006/relationships/slideLayout" Target="../slideLayouts/slideLayout16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1" y="188568"/>
            <a:ext cx="90910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Cond" pitchFamily="82" charset="0"/>
              </a:rPr>
              <a:t>АЧИНСКИЙ НЕФТЕПЕРЕРАБАТЫВАЮЩИЙ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Cond" pitchFamily="82" charset="0"/>
              </a:rPr>
              <a:t>ЗАВОД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Cond" pitchFamily="82" charset="0"/>
              </a:rPr>
              <a:t> </a:t>
            </a: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Cond" pitchFamily="82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Cond" pitchFamily="82" charset="0"/>
              </a:rPr>
              <a:t>ВОСТОЧНОЙ НЕФТЯНОЙ КОМПАНИИ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Cond" pitchFamily="82" charset="0"/>
            </a:endParaRPr>
          </a:p>
        </p:txBody>
      </p:sp>
      <p:pic>
        <p:nvPicPr>
          <p:cNvPr id="6147" name="Рисунок 3" descr="str45%20n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4" y="1448736"/>
            <a:ext cx="908208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8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" y="1449388"/>
            <a:ext cx="8910638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 работников кадровой службы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«АНПЗ ВНК»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Стрельцова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Марина Александровна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ведущий специалист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отдела обеспечения персоналом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телефон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(39159) 5-36-26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Шушпанова Антонина Михайловна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Начальник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отдела развития персонала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телефон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(39159) 5-37-46, 89659162096 (мессенджеры)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resume@achnpz.ru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hushpanovaAM</a:t>
            </a: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@anpz.rosneft.ru</a:t>
            </a:r>
            <a:endParaRPr kumimoji="0" lang="ru-RU" sz="3200" b="1" i="0" u="none" strike="noStrike" kern="1200" cap="none" spc="0" normalizeH="0" baseline="0" noProof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765175" y="1301750"/>
            <a:ext cx="3529013" cy="7938"/>
          </a:xfrm>
          <a:prstGeom prst="line">
            <a:avLst/>
          </a:prstGeom>
          <a:ln w="19050">
            <a:solidFill>
              <a:srgbClr val="FED2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188" y="1301750"/>
            <a:ext cx="839787" cy="2601913"/>
          </a:xfrm>
          <a:prstGeom prst="line">
            <a:avLst/>
          </a:prstGeom>
          <a:ln w="19050">
            <a:solidFill>
              <a:srgbClr val="FED2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294188" y="3903663"/>
            <a:ext cx="839787" cy="2514600"/>
          </a:xfrm>
          <a:prstGeom prst="line">
            <a:avLst/>
          </a:prstGeom>
          <a:ln w="19050">
            <a:solidFill>
              <a:srgbClr val="FED2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39775" y="6418263"/>
            <a:ext cx="3554413" cy="14287"/>
          </a:xfrm>
          <a:prstGeom prst="line">
            <a:avLst/>
          </a:prstGeom>
          <a:ln w="19050">
            <a:solidFill>
              <a:srgbClr val="FED2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ятиугольник 22"/>
          <p:cNvSpPr/>
          <p:nvPr/>
        </p:nvSpPr>
        <p:spPr>
          <a:xfrm>
            <a:off x="779463" y="1604963"/>
            <a:ext cx="630237" cy="288925"/>
          </a:xfrm>
          <a:prstGeom prst="homePlate">
            <a:avLst/>
          </a:prstGeom>
          <a:solidFill>
            <a:srgbClr val="FED208"/>
          </a:solidFill>
          <a:ln>
            <a:solidFill>
              <a:srgbClr val="F6D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765175" y="2795588"/>
            <a:ext cx="631825" cy="287337"/>
          </a:xfrm>
          <a:prstGeom prst="homePlate">
            <a:avLst/>
          </a:prstGeom>
          <a:solidFill>
            <a:srgbClr val="FED208"/>
          </a:solidFill>
          <a:ln>
            <a:solidFill>
              <a:srgbClr val="F6D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787400" y="3743325"/>
            <a:ext cx="631825" cy="287338"/>
          </a:xfrm>
          <a:prstGeom prst="homePlate">
            <a:avLst/>
          </a:prstGeom>
          <a:solidFill>
            <a:srgbClr val="FED208"/>
          </a:solidFill>
          <a:ln>
            <a:solidFill>
              <a:srgbClr val="F6D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787400" y="4414838"/>
            <a:ext cx="631825" cy="287337"/>
          </a:xfrm>
          <a:prstGeom prst="homePlate">
            <a:avLst/>
          </a:prstGeom>
          <a:solidFill>
            <a:srgbClr val="FED208"/>
          </a:solidFill>
          <a:ln>
            <a:solidFill>
              <a:srgbClr val="F6D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5448300" y="1203325"/>
            <a:ext cx="9525" cy="2532063"/>
          </a:xfrm>
          <a:prstGeom prst="line">
            <a:avLst/>
          </a:prstGeom>
          <a:ln w="38100">
            <a:solidFill>
              <a:srgbClr val="FED2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438775" y="3963988"/>
            <a:ext cx="9525" cy="2533650"/>
          </a:xfrm>
          <a:prstGeom prst="line">
            <a:avLst/>
          </a:prstGeom>
          <a:ln w="38100">
            <a:solidFill>
              <a:srgbClr val="FED2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ятиугольник 20"/>
          <p:cNvSpPr/>
          <p:nvPr/>
        </p:nvSpPr>
        <p:spPr>
          <a:xfrm>
            <a:off x="787400" y="5373688"/>
            <a:ext cx="631825" cy="287337"/>
          </a:xfrm>
          <a:prstGeom prst="homePlate">
            <a:avLst/>
          </a:prstGeom>
          <a:solidFill>
            <a:srgbClr val="FED208"/>
          </a:solidFill>
          <a:ln>
            <a:solidFill>
              <a:srgbClr val="F6D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7293" name="Прямоугольник 24"/>
          <p:cNvSpPr>
            <a:spLocks noChangeArrowheads="1"/>
          </p:cNvSpPr>
          <p:nvPr/>
        </p:nvSpPr>
        <p:spPr bwMode="auto">
          <a:xfrm>
            <a:off x="1657350" y="5710238"/>
            <a:ext cx="2565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000" i="1">
              <a:solidFill>
                <a:srgbClr val="000000"/>
              </a:solidFill>
              <a:latin typeface="EuropeCondensedC"/>
            </a:endParaRPr>
          </a:p>
        </p:txBody>
      </p:sp>
      <p:sp>
        <p:nvSpPr>
          <p:cNvPr id="97294" name="Rectangle 5"/>
          <p:cNvSpPr>
            <a:spLocks noChangeArrowheads="1"/>
          </p:cNvSpPr>
          <p:nvPr/>
        </p:nvSpPr>
        <p:spPr bwMode="auto">
          <a:xfrm>
            <a:off x="306388" y="215900"/>
            <a:ext cx="94519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EuropeCond" pitchFamily="82" charset="0"/>
              </a:rPr>
              <a:t>АО «АНПЗ ВНК» СЕГОДНЯ</a:t>
            </a:r>
          </a:p>
        </p:txBody>
      </p:sp>
      <p:sp>
        <p:nvSpPr>
          <p:cNvPr id="97295" name="Прямоугольник 27"/>
          <p:cNvSpPr>
            <a:spLocks noChangeArrowheads="1"/>
          </p:cNvSpPr>
          <p:nvPr/>
        </p:nvSpPr>
        <p:spPr bwMode="auto">
          <a:xfrm>
            <a:off x="1670050" y="1484313"/>
            <a:ext cx="2620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000000"/>
                </a:solidFill>
                <a:latin typeface="EuropeCondensedC"/>
              </a:rPr>
              <a:t>ЕДИНСТВЕННОЕ КРУПНОЕ</a:t>
            </a:r>
            <a:r>
              <a:rPr lang="ru-RU" altLang="ru-RU" sz="1000" i="1" dirty="0">
                <a:solidFill>
                  <a:srgbClr val="000000"/>
                </a:solidFill>
                <a:latin typeface="EuropeCondensedC"/>
              </a:rPr>
              <a:t> </a:t>
            </a:r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нефтеперерабатывающее предприятие на территории Красноярского края</a:t>
            </a:r>
          </a:p>
        </p:txBody>
      </p:sp>
      <p:sp>
        <p:nvSpPr>
          <p:cNvPr id="97296" name="Прямоугольник 34"/>
          <p:cNvSpPr>
            <a:spLocks noChangeArrowheads="1"/>
          </p:cNvSpPr>
          <p:nvPr/>
        </p:nvSpPr>
        <p:spPr bwMode="auto">
          <a:xfrm>
            <a:off x="1638300" y="3687763"/>
            <a:ext cx="3043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000000"/>
                </a:solidFill>
                <a:latin typeface="Europe" pitchFamily="2" charset="0"/>
              </a:rPr>
              <a:t>Более 2</a:t>
            </a:r>
            <a:r>
              <a:rPr lang="en-US" altLang="ru-RU" sz="2000" i="1" dirty="0">
                <a:solidFill>
                  <a:srgbClr val="000000"/>
                </a:solidFill>
                <a:latin typeface="Europe" pitchFamily="2" charset="0"/>
              </a:rPr>
              <a:t>5</a:t>
            </a:r>
            <a:r>
              <a:rPr lang="ru-RU" altLang="ru-RU" sz="2000" i="1" dirty="0">
                <a:solidFill>
                  <a:srgbClr val="000000"/>
                </a:solidFill>
                <a:latin typeface="Europe" pitchFamily="2" charset="0"/>
              </a:rPr>
              <a:t> </a:t>
            </a:r>
            <a:r>
              <a:rPr lang="ru-RU" altLang="ru-RU" sz="2000" i="1" dirty="0" smtClean="0">
                <a:solidFill>
                  <a:srgbClr val="000000"/>
                </a:solidFill>
                <a:latin typeface="Europe" pitchFamily="2" charset="0"/>
              </a:rPr>
              <a:t>видов </a:t>
            </a:r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продукции</a:t>
            </a:r>
          </a:p>
        </p:txBody>
      </p:sp>
      <p:sp>
        <p:nvSpPr>
          <p:cNvPr id="97297" name="Прямоугольник 35"/>
          <p:cNvSpPr>
            <a:spLocks noChangeArrowheads="1"/>
          </p:cNvSpPr>
          <p:nvPr/>
        </p:nvSpPr>
        <p:spPr bwMode="auto">
          <a:xfrm>
            <a:off x="1638299" y="2728913"/>
            <a:ext cx="3075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i="1" dirty="0" smtClean="0">
                <a:solidFill>
                  <a:srgbClr val="000000"/>
                </a:solidFill>
                <a:latin typeface="Europe" pitchFamily="2" charset="0"/>
              </a:rPr>
              <a:t>Более 7 МИЛЛИОНОВ </a:t>
            </a:r>
            <a:r>
              <a:rPr lang="ru-RU" altLang="ru-RU" sz="2000" i="1" dirty="0">
                <a:solidFill>
                  <a:srgbClr val="000000"/>
                </a:solidFill>
                <a:latin typeface="Europe" pitchFamily="2" charset="0"/>
              </a:rPr>
              <a:t>ТОНН</a:t>
            </a:r>
          </a:p>
          <a:p>
            <a:pPr eaLnBrk="1" hangingPunct="1"/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мощность предприятия</a:t>
            </a:r>
          </a:p>
        </p:txBody>
      </p:sp>
      <p:sp>
        <p:nvSpPr>
          <p:cNvPr id="97298" name="Прямоугольник 36"/>
          <p:cNvSpPr>
            <a:spLocks noChangeArrowheads="1"/>
          </p:cNvSpPr>
          <p:nvPr/>
        </p:nvSpPr>
        <p:spPr bwMode="auto">
          <a:xfrm>
            <a:off x="1638300" y="4298950"/>
            <a:ext cx="2698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000000"/>
                </a:solidFill>
                <a:latin typeface="Europe" pitchFamily="2" charset="0"/>
              </a:rPr>
              <a:t>ГЕОГРАФИЯ ОТГРУЗОК</a:t>
            </a:r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 </a:t>
            </a:r>
          </a:p>
          <a:p>
            <a:pPr eaLnBrk="1" hangingPunct="1"/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45 регионов России, за рубеж</a:t>
            </a:r>
          </a:p>
        </p:txBody>
      </p:sp>
      <p:sp>
        <p:nvSpPr>
          <p:cNvPr id="97299" name="Прямоугольник 37"/>
          <p:cNvSpPr>
            <a:spLocks noChangeArrowheads="1"/>
          </p:cNvSpPr>
          <p:nvPr/>
        </p:nvSpPr>
        <p:spPr bwMode="auto">
          <a:xfrm>
            <a:off x="1657350" y="5280025"/>
            <a:ext cx="2619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000000"/>
                </a:solidFill>
                <a:latin typeface="Europe" pitchFamily="2" charset="0"/>
              </a:rPr>
              <a:t>ЕВРО-5</a:t>
            </a:r>
            <a:endParaRPr lang="ru-RU" altLang="ru-RU" sz="1000" i="1" dirty="0">
              <a:solidFill>
                <a:srgbClr val="000000"/>
              </a:solidFill>
              <a:latin typeface="Europe" pitchFamily="2" charset="0"/>
            </a:endParaRPr>
          </a:p>
          <a:p>
            <a:pPr eaLnBrk="1" hangingPunct="1"/>
            <a:r>
              <a:rPr lang="en-US" altLang="ru-RU" sz="1000" i="1" dirty="0">
                <a:solidFill>
                  <a:srgbClr val="000000"/>
                </a:solidFill>
                <a:latin typeface="Europe" pitchFamily="2" charset="0"/>
              </a:rPr>
              <a:t>C</a:t>
            </a:r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 декабря  </a:t>
            </a:r>
            <a:r>
              <a:rPr lang="en-US" altLang="ru-RU" sz="1000" i="1" dirty="0">
                <a:solidFill>
                  <a:srgbClr val="000000"/>
                </a:solidFill>
                <a:latin typeface="Europe" pitchFamily="2" charset="0"/>
              </a:rPr>
              <a:t>2015 </a:t>
            </a:r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года</a:t>
            </a:r>
            <a:r>
              <a:rPr lang="en-US" altLang="ru-RU" sz="1000" i="1" dirty="0">
                <a:solidFill>
                  <a:srgbClr val="000000"/>
                </a:solidFill>
                <a:latin typeface="Europe" pitchFamily="2" charset="0"/>
              </a:rPr>
              <a:t> </a:t>
            </a:r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Ачинский НПЗ </a:t>
            </a:r>
          </a:p>
          <a:p>
            <a:pPr eaLnBrk="1" hangingPunct="1"/>
            <a:r>
              <a:rPr lang="ru-RU" altLang="ru-RU" sz="1000" i="1" dirty="0">
                <a:solidFill>
                  <a:srgbClr val="000000"/>
                </a:solidFill>
                <a:latin typeface="Europe" pitchFamily="2" charset="0"/>
              </a:rPr>
              <a:t>выпускает все моторные топлива высшего экологического класса 5</a:t>
            </a:r>
            <a:endParaRPr lang="ru-RU" altLang="ru-RU" sz="1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7300" name="Picture 6" descr="\\anpz-srv1\oso\35 АНПЗ\фотовыставка\фото выставка\14. DUBDV-75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 b="4630"/>
          <a:stretch>
            <a:fillRect/>
          </a:stretch>
        </p:blipFill>
        <p:spPr bwMode="auto">
          <a:xfrm>
            <a:off x="5492750" y="1260475"/>
            <a:ext cx="40989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1" name="Picture 1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3988"/>
            <a:ext cx="41116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1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205038"/>
            <a:ext cx="116681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73367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15" tIns="34208" rIns="68415" bIns="34208" anchor="ctr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2399" y="321143"/>
            <a:ext cx="8371117" cy="4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pe" pitchFamily="2" charset="0"/>
                <a:ea typeface="+mn-ea"/>
                <a:cs typeface="+mn-cs"/>
              </a:rPr>
              <a:t>СХЕМА ПРОИЗВОДСТВА НЕФТЕПРОДУКТОВ</a:t>
            </a:r>
          </a:p>
        </p:txBody>
      </p:sp>
      <p:grpSp>
        <p:nvGrpSpPr>
          <p:cNvPr id="6149" name="Group 33"/>
          <p:cNvGrpSpPr>
            <a:grpSpLocks/>
          </p:cNvGrpSpPr>
          <p:nvPr/>
        </p:nvGrpSpPr>
        <p:grpSpPr bwMode="auto">
          <a:xfrm>
            <a:off x="7761288" y="1628775"/>
            <a:ext cx="844550" cy="787400"/>
            <a:chOff x="1610" y="935"/>
            <a:chExt cx="998" cy="761"/>
          </a:xfrm>
        </p:grpSpPr>
        <p:sp>
          <p:nvSpPr>
            <p:cNvPr id="6239" name="Rectangle 34"/>
            <p:cNvSpPr>
              <a:spLocks noChangeArrowheads="1"/>
            </p:cNvSpPr>
            <p:nvPr/>
          </p:nvSpPr>
          <p:spPr bwMode="auto">
            <a:xfrm>
              <a:off x="1610" y="1433"/>
              <a:ext cx="99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40" name="AutoShape 35"/>
            <p:cNvSpPr>
              <a:spLocks noChangeArrowheads="1"/>
            </p:cNvSpPr>
            <p:nvPr/>
          </p:nvSpPr>
          <p:spPr bwMode="auto">
            <a:xfrm>
              <a:off x="1792" y="935"/>
              <a:ext cx="635" cy="49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FB49E"/>
                </a:gs>
                <a:gs pos="50000">
                  <a:srgbClr val="EFE1C5"/>
                </a:gs>
                <a:gs pos="100000">
                  <a:srgbClr val="BFB49E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82" tIns="47891" rIns="95782" bIns="4789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41" name="Text Box 36"/>
            <p:cNvSpPr txBox="1">
              <a:spLocks noChangeArrowheads="1"/>
            </p:cNvSpPr>
            <p:nvPr/>
          </p:nvSpPr>
          <p:spPr bwMode="auto">
            <a:xfrm>
              <a:off x="1706" y="1118"/>
              <a:ext cx="81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50" name="Group 33"/>
          <p:cNvGrpSpPr>
            <a:grpSpLocks/>
          </p:cNvGrpSpPr>
          <p:nvPr/>
        </p:nvGrpSpPr>
        <p:grpSpPr bwMode="auto">
          <a:xfrm>
            <a:off x="7761288" y="2924175"/>
            <a:ext cx="844550" cy="787400"/>
            <a:chOff x="1610" y="935"/>
            <a:chExt cx="998" cy="761"/>
          </a:xfrm>
        </p:grpSpPr>
        <p:sp>
          <p:nvSpPr>
            <p:cNvPr id="6236" name="Rectangle 34"/>
            <p:cNvSpPr>
              <a:spLocks noChangeArrowheads="1"/>
            </p:cNvSpPr>
            <p:nvPr/>
          </p:nvSpPr>
          <p:spPr bwMode="auto">
            <a:xfrm>
              <a:off x="1610" y="1433"/>
              <a:ext cx="99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37" name="AutoShape 35"/>
            <p:cNvSpPr>
              <a:spLocks noChangeArrowheads="1"/>
            </p:cNvSpPr>
            <p:nvPr/>
          </p:nvSpPr>
          <p:spPr bwMode="auto">
            <a:xfrm>
              <a:off x="1792" y="935"/>
              <a:ext cx="635" cy="49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FB49E"/>
                </a:gs>
                <a:gs pos="50000">
                  <a:srgbClr val="EFE1C5"/>
                </a:gs>
                <a:gs pos="100000">
                  <a:srgbClr val="BFB49E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82" tIns="47891" rIns="95782" bIns="4789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38" name="Text Box 36"/>
            <p:cNvSpPr txBox="1">
              <a:spLocks noChangeArrowheads="1"/>
            </p:cNvSpPr>
            <p:nvPr/>
          </p:nvSpPr>
          <p:spPr bwMode="auto">
            <a:xfrm>
              <a:off x="1706" y="1118"/>
              <a:ext cx="8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51" name="Group 33"/>
          <p:cNvGrpSpPr>
            <a:grpSpLocks/>
          </p:cNvGrpSpPr>
          <p:nvPr/>
        </p:nvGrpSpPr>
        <p:grpSpPr bwMode="auto">
          <a:xfrm>
            <a:off x="7761288" y="3500438"/>
            <a:ext cx="844550" cy="787400"/>
            <a:chOff x="1610" y="935"/>
            <a:chExt cx="998" cy="761"/>
          </a:xfrm>
        </p:grpSpPr>
        <p:sp>
          <p:nvSpPr>
            <p:cNvPr id="6233" name="Rectangle 34"/>
            <p:cNvSpPr>
              <a:spLocks noChangeArrowheads="1"/>
            </p:cNvSpPr>
            <p:nvPr/>
          </p:nvSpPr>
          <p:spPr bwMode="auto">
            <a:xfrm>
              <a:off x="1610" y="1433"/>
              <a:ext cx="99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34" name="AutoShape 35"/>
            <p:cNvSpPr>
              <a:spLocks noChangeArrowheads="1"/>
            </p:cNvSpPr>
            <p:nvPr/>
          </p:nvSpPr>
          <p:spPr bwMode="auto">
            <a:xfrm>
              <a:off x="1792" y="935"/>
              <a:ext cx="635" cy="49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FB49E"/>
                </a:gs>
                <a:gs pos="50000">
                  <a:srgbClr val="EFE1C5"/>
                </a:gs>
                <a:gs pos="100000">
                  <a:srgbClr val="BFB49E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82" tIns="47891" rIns="95782" bIns="4789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35" name="Text Box 36"/>
            <p:cNvSpPr txBox="1">
              <a:spLocks noChangeArrowheads="1"/>
            </p:cNvSpPr>
            <p:nvPr/>
          </p:nvSpPr>
          <p:spPr bwMode="auto">
            <a:xfrm>
              <a:off x="1706" y="1118"/>
              <a:ext cx="8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52" name="Group 33"/>
          <p:cNvGrpSpPr>
            <a:grpSpLocks/>
          </p:cNvGrpSpPr>
          <p:nvPr/>
        </p:nvGrpSpPr>
        <p:grpSpPr bwMode="auto">
          <a:xfrm>
            <a:off x="7761288" y="4149725"/>
            <a:ext cx="844550" cy="787400"/>
            <a:chOff x="1610" y="935"/>
            <a:chExt cx="998" cy="761"/>
          </a:xfrm>
        </p:grpSpPr>
        <p:sp>
          <p:nvSpPr>
            <p:cNvPr id="6230" name="Rectangle 34"/>
            <p:cNvSpPr>
              <a:spLocks noChangeArrowheads="1"/>
            </p:cNvSpPr>
            <p:nvPr/>
          </p:nvSpPr>
          <p:spPr bwMode="auto">
            <a:xfrm>
              <a:off x="1610" y="1433"/>
              <a:ext cx="99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31" name="AutoShape 35"/>
            <p:cNvSpPr>
              <a:spLocks noChangeArrowheads="1"/>
            </p:cNvSpPr>
            <p:nvPr/>
          </p:nvSpPr>
          <p:spPr bwMode="auto">
            <a:xfrm>
              <a:off x="1792" y="935"/>
              <a:ext cx="635" cy="49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FB49E"/>
                </a:gs>
                <a:gs pos="50000">
                  <a:srgbClr val="EFE1C5"/>
                </a:gs>
                <a:gs pos="100000">
                  <a:srgbClr val="BFB49E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82" tIns="47891" rIns="95782" bIns="4789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32" name="Text Box 36"/>
            <p:cNvSpPr txBox="1">
              <a:spLocks noChangeArrowheads="1"/>
            </p:cNvSpPr>
            <p:nvPr/>
          </p:nvSpPr>
          <p:spPr bwMode="auto">
            <a:xfrm>
              <a:off x="1706" y="1118"/>
              <a:ext cx="8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53" name="Group 33"/>
          <p:cNvGrpSpPr>
            <a:grpSpLocks/>
          </p:cNvGrpSpPr>
          <p:nvPr/>
        </p:nvGrpSpPr>
        <p:grpSpPr bwMode="auto">
          <a:xfrm>
            <a:off x="7761288" y="4797425"/>
            <a:ext cx="844550" cy="787400"/>
            <a:chOff x="1610" y="935"/>
            <a:chExt cx="998" cy="761"/>
          </a:xfrm>
        </p:grpSpPr>
        <p:sp>
          <p:nvSpPr>
            <p:cNvPr id="6227" name="Rectangle 34"/>
            <p:cNvSpPr>
              <a:spLocks noChangeArrowheads="1"/>
            </p:cNvSpPr>
            <p:nvPr/>
          </p:nvSpPr>
          <p:spPr bwMode="auto">
            <a:xfrm>
              <a:off x="1610" y="1433"/>
              <a:ext cx="99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28" name="AutoShape 35"/>
            <p:cNvSpPr>
              <a:spLocks noChangeArrowheads="1"/>
            </p:cNvSpPr>
            <p:nvPr/>
          </p:nvSpPr>
          <p:spPr bwMode="auto">
            <a:xfrm>
              <a:off x="1792" y="935"/>
              <a:ext cx="635" cy="49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FB49E"/>
                </a:gs>
                <a:gs pos="50000">
                  <a:srgbClr val="EFE1C5"/>
                </a:gs>
                <a:gs pos="100000">
                  <a:srgbClr val="BFB49E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82" tIns="47891" rIns="95782" bIns="4789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29" name="Text Box 36"/>
            <p:cNvSpPr txBox="1">
              <a:spLocks noChangeArrowheads="1"/>
            </p:cNvSpPr>
            <p:nvPr/>
          </p:nvSpPr>
          <p:spPr bwMode="auto">
            <a:xfrm>
              <a:off x="1706" y="1118"/>
              <a:ext cx="8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54" name="Group 33"/>
          <p:cNvGrpSpPr>
            <a:grpSpLocks/>
          </p:cNvGrpSpPr>
          <p:nvPr/>
        </p:nvGrpSpPr>
        <p:grpSpPr bwMode="auto">
          <a:xfrm>
            <a:off x="7761288" y="5445125"/>
            <a:ext cx="844550" cy="787400"/>
            <a:chOff x="1610" y="935"/>
            <a:chExt cx="998" cy="761"/>
          </a:xfrm>
        </p:grpSpPr>
        <p:sp>
          <p:nvSpPr>
            <p:cNvPr id="6224" name="Rectangle 34"/>
            <p:cNvSpPr>
              <a:spLocks noChangeArrowheads="1"/>
            </p:cNvSpPr>
            <p:nvPr/>
          </p:nvSpPr>
          <p:spPr bwMode="auto">
            <a:xfrm>
              <a:off x="1610" y="1433"/>
              <a:ext cx="99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25" name="AutoShape 35"/>
            <p:cNvSpPr>
              <a:spLocks noChangeArrowheads="1"/>
            </p:cNvSpPr>
            <p:nvPr/>
          </p:nvSpPr>
          <p:spPr bwMode="auto">
            <a:xfrm>
              <a:off x="1792" y="935"/>
              <a:ext cx="635" cy="49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FB49E"/>
                </a:gs>
                <a:gs pos="50000">
                  <a:srgbClr val="EFE1C5"/>
                </a:gs>
                <a:gs pos="100000">
                  <a:srgbClr val="BFB49E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82" tIns="47891" rIns="95782" bIns="4789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26" name="Text Box 36"/>
            <p:cNvSpPr txBox="1">
              <a:spLocks noChangeArrowheads="1"/>
            </p:cNvSpPr>
            <p:nvPr/>
          </p:nvSpPr>
          <p:spPr bwMode="auto">
            <a:xfrm>
              <a:off x="1706" y="1118"/>
              <a:ext cx="8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6155" name="Text Box 69"/>
          <p:cNvSpPr txBox="1">
            <a:spLocks noChangeArrowheads="1"/>
          </p:cNvSpPr>
          <p:nvPr/>
        </p:nvSpPr>
        <p:spPr bwMode="auto">
          <a:xfrm>
            <a:off x="508000" y="4508500"/>
            <a:ext cx="16383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Установка первичной переработки нефти</a:t>
            </a:r>
          </a:p>
        </p:txBody>
      </p:sp>
      <p:sp>
        <p:nvSpPr>
          <p:cNvPr id="6156" name="Text Box 71"/>
          <p:cNvSpPr txBox="1">
            <a:spLocks noChangeArrowheads="1"/>
          </p:cNvSpPr>
          <p:nvPr/>
        </p:nvSpPr>
        <p:spPr bwMode="auto">
          <a:xfrm>
            <a:off x="3627438" y="2924175"/>
            <a:ext cx="22621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Установка риформинга с блоком гидроочистки бензинов</a:t>
            </a:r>
          </a:p>
        </p:txBody>
      </p:sp>
      <p:sp>
        <p:nvSpPr>
          <p:cNvPr id="6157" name="Text Box 72"/>
          <p:cNvSpPr txBox="1">
            <a:spLocks noChangeArrowheads="1"/>
          </p:cNvSpPr>
          <p:nvPr/>
        </p:nvSpPr>
        <p:spPr bwMode="auto">
          <a:xfrm>
            <a:off x="2144713" y="4437063"/>
            <a:ext cx="265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Установка гидроочистки керосина</a:t>
            </a:r>
          </a:p>
        </p:txBody>
      </p:sp>
      <p:sp>
        <p:nvSpPr>
          <p:cNvPr id="6158" name="Text Box 73"/>
          <p:cNvSpPr txBox="1">
            <a:spLocks noChangeArrowheads="1"/>
          </p:cNvSpPr>
          <p:nvPr/>
        </p:nvSpPr>
        <p:spPr bwMode="auto">
          <a:xfrm>
            <a:off x="2378075" y="6165850"/>
            <a:ext cx="202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Установка ВТ-битумная</a:t>
            </a:r>
          </a:p>
        </p:txBody>
      </p:sp>
      <p:sp>
        <p:nvSpPr>
          <p:cNvPr id="6159" name="Text Box 74"/>
          <p:cNvSpPr txBox="1">
            <a:spLocks noChangeArrowheads="1"/>
          </p:cNvSpPr>
          <p:nvPr/>
        </p:nvSpPr>
        <p:spPr bwMode="auto">
          <a:xfrm>
            <a:off x="4875213" y="2205038"/>
            <a:ext cx="14843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Установка изомеризации</a:t>
            </a:r>
          </a:p>
        </p:txBody>
      </p:sp>
      <p:sp>
        <p:nvSpPr>
          <p:cNvPr id="6160" name="Text Box 75"/>
          <p:cNvSpPr txBox="1">
            <a:spLocks noChangeArrowheads="1"/>
          </p:cNvSpPr>
          <p:nvPr/>
        </p:nvSpPr>
        <p:spPr bwMode="auto">
          <a:xfrm>
            <a:off x="4484688" y="4005263"/>
            <a:ext cx="27305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Установка утилизации сероводорода</a:t>
            </a:r>
          </a:p>
        </p:txBody>
      </p:sp>
      <p:sp>
        <p:nvSpPr>
          <p:cNvPr id="6161" name="Text Box 76"/>
          <p:cNvSpPr txBox="1">
            <a:spLocks noChangeArrowheads="1"/>
          </p:cNvSpPr>
          <p:nvPr/>
        </p:nvSpPr>
        <p:spPr bwMode="auto">
          <a:xfrm>
            <a:off x="4562475" y="5300663"/>
            <a:ext cx="26527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Установка гидроочистки и депарафинизации дизельных топлив</a:t>
            </a:r>
          </a:p>
        </p:txBody>
      </p:sp>
      <p:sp>
        <p:nvSpPr>
          <p:cNvPr id="6162" name="Line 88"/>
          <p:cNvSpPr>
            <a:spLocks noChangeShapeType="1"/>
          </p:cNvSpPr>
          <p:nvPr/>
        </p:nvSpPr>
        <p:spPr bwMode="auto">
          <a:xfrm>
            <a:off x="4619625" y="2863850"/>
            <a:ext cx="2416175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3" name="Line 89"/>
          <p:cNvSpPr>
            <a:spLocks noChangeShapeType="1"/>
          </p:cNvSpPr>
          <p:nvPr/>
        </p:nvSpPr>
        <p:spPr bwMode="auto">
          <a:xfrm>
            <a:off x="3783013" y="4292600"/>
            <a:ext cx="3822700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" name="Line 90"/>
          <p:cNvSpPr>
            <a:spLocks noChangeShapeType="1"/>
          </p:cNvSpPr>
          <p:nvPr/>
        </p:nvSpPr>
        <p:spPr bwMode="auto">
          <a:xfrm>
            <a:off x="1909763" y="5084763"/>
            <a:ext cx="3433762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5" name="Line 91"/>
          <p:cNvSpPr>
            <a:spLocks noChangeShapeType="1"/>
          </p:cNvSpPr>
          <p:nvPr/>
        </p:nvSpPr>
        <p:spPr bwMode="auto">
          <a:xfrm>
            <a:off x="1363663" y="6453188"/>
            <a:ext cx="6319837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6" name="Line 92"/>
          <p:cNvSpPr>
            <a:spLocks noChangeShapeType="1"/>
          </p:cNvSpPr>
          <p:nvPr/>
        </p:nvSpPr>
        <p:spPr bwMode="auto">
          <a:xfrm>
            <a:off x="3860800" y="5734050"/>
            <a:ext cx="3744913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7" name="Line 93"/>
          <p:cNvSpPr>
            <a:spLocks noChangeShapeType="1"/>
          </p:cNvSpPr>
          <p:nvPr/>
        </p:nvSpPr>
        <p:spPr bwMode="auto">
          <a:xfrm>
            <a:off x="1363663" y="5734050"/>
            <a:ext cx="1560512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8" name="Line 94"/>
          <p:cNvSpPr>
            <a:spLocks noChangeShapeType="1"/>
          </p:cNvSpPr>
          <p:nvPr/>
        </p:nvSpPr>
        <p:spPr bwMode="auto">
          <a:xfrm>
            <a:off x="6122988" y="5013325"/>
            <a:ext cx="1482725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9" name="Line 95"/>
          <p:cNvSpPr>
            <a:spLocks noChangeShapeType="1"/>
          </p:cNvSpPr>
          <p:nvPr/>
        </p:nvSpPr>
        <p:spPr bwMode="auto">
          <a:xfrm>
            <a:off x="6045200" y="1773238"/>
            <a:ext cx="523875" cy="11112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0" name="Line 96"/>
          <p:cNvSpPr>
            <a:spLocks noChangeShapeType="1"/>
          </p:cNvSpPr>
          <p:nvPr/>
        </p:nvSpPr>
        <p:spPr bwMode="auto">
          <a:xfrm>
            <a:off x="2222500" y="3357563"/>
            <a:ext cx="5383213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1" name="Line 98"/>
          <p:cNvSpPr>
            <a:spLocks noChangeShapeType="1"/>
          </p:cNvSpPr>
          <p:nvPr/>
        </p:nvSpPr>
        <p:spPr bwMode="auto">
          <a:xfrm flipH="1" flipV="1">
            <a:off x="1262063" y="1177925"/>
            <a:ext cx="23812" cy="1008063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2" name="Line 99"/>
          <p:cNvSpPr>
            <a:spLocks noChangeShapeType="1"/>
          </p:cNvSpPr>
          <p:nvPr/>
        </p:nvSpPr>
        <p:spPr bwMode="auto">
          <a:xfrm>
            <a:off x="2222500" y="2863850"/>
            <a:ext cx="1716088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3" name="Line 100"/>
          <p:cNvSpPr>
            <a:spLocks noChangeShapeType="1"/>
          </p:cNvSpPr>
          <p:nvPr/>
        </p:nvSpPr>
        <p:spPr bwMode="auto">
          <a:xfrm flipV="1">
            <a:off x="3392488" y="4652963"/>
            <a:ext cx="0" cy="43180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4" name="Line 101"/>
          <p:cNvSpPr>
            <a:spLocks noChangeShapeType="1"/>
          </p:cNvSpPr>
          <p:nvPr/>
        </p:nvSpPr>
        <p:spPr bwMode="auto">
          <a:xfrm>
            <a:off x="1363663" y="4868863"/>
            <a:ext cx="0" cy="1584325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5" name="Line 102"/>
          <p:cNvSpPr>
            <a:spLocks noChangeShapeType="1"/>
          </p:cNvSpPr>
          <p:nvPr/>
        </p:nvSpPr>
        <p:spPr bwMode="auto">
          <a:xfrm>
            <a:off x="6981825" y="4292600"/>
            <a:ext cx="0" cy="649288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6" name="Line 103"/>
          <p:cNvSpPr>
            <a:spLocks noChangeShapeType="1"/>
          </p:cNvSpPr>
          <p:nvPr/>
        </p:nvSpPr>
        <p:spPr bwMode="auto">
          <a:xfrm flipH="1">
            <a:off x="7013575" y="2619375"/>
            <a:ext cx="9525" cy="263525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7" name="Line 104"/>
          <p:cNvSpPr>
            <a:spLocks noChangeShapeType="1"/>
          </p:cNvSpPr>
          <p:nvPr/>
        </p:nvSpPr>
        <p:spPr bwMode="auto">
          <a:xfrm>
            <a:off x="271463" y="3500438"/>
            <a:ext cx="508000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78" name="Text Box 105"/>
          <p:cNvSpPr txBox="1">
            <a:spLocks noChangeArrowheads="1"/>
          </p:cNvSpPr>
          <p:nvPr/>
        </p:nvSpPr>
        <p:spPr bwMode="auto">
          <a:xfrm>
            <a:off x="193675" y="3141663"/>
            <a:ext cx="701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НЕФТЬ</a:t>
            </a:r>
          </a:p>
        </p:txBody>
      </p:sp>
      <p:sp>
        <p:nvSpPr>
          <p:cNvPr id="6179" name="Text Box 106"/>
          <p:cNvSpPr txBox="1">
            <a:spLocks noChangeArrowheads="1"/>
          </p:cNvSpPr>
          <p:nvPr/>
        </p:nvSpPr>
        <p:spPr bwMode="auto">
          <a:xfrm>
            <a:off x="2387600" y="958850"/>
            <a:ext cx="3622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Широкая фракция легких углеводородов</a:t>
            </a:r>
          </a:p>
        </p:txBody>
      </p:sp>
      <p:grpSp>
        <p:nvGrpSpPr>
          <p:cNvPr id="6180" name="Group 33"/>
          <p:cNvGrpSpPr>
            <a:grpSpLocks/>
          </p:cNvGrpSpPr>
          <p:nvPr/>
        </p:nvGrpSpPr>
        <p:grpSpPr bwMode="auto">
          <a:xfrm>
            <a:off x="7761288" y="6067425"/>
            <a:ext cx="844550" cy="787400"/>
            <a:chOff x="1610" y="935"/>
            <a:chExt cx="998" cy="761"/>
          </a:xfrm>
        </p:grpSpPr>
        <p:sp>
          <p:nvSpPr>
            <p:cNvPr id="6221" name="Rectangle 34"/>
            <p:cNvSpPr>
              <a:spLocks noChangeArrowheads="1"/>
            </p:cNvSpPr>
            <p:nvPr/>
          </p:nvSpPr>
          <p:spPr bwMode="auto">
            <a:xfrm>
              <a:off x="1610" y="1433"/>
              <a:ext cx="99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22" name="AutoShape 35"/>
            <p:cNvSpPr>
              <a:spLocks noChangeArrowheads="1"/>
            </p:cNvSpPr>
            <p:nvPr/>
          </p:nvSpPr>
          <p:spPr bwMode="auto">
            <a:xfrm>
              <a:off x="1792" y="935"/>
              <a:ext cx="635" cy="49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FB49E"/>
                </a:gs>
                <a:gs pos="50000">
                  <a:srgbClr val="EFE1C5"/>
                </a:gs>
                <a:gs pos="100000">
                  <a:srgbClr val="BFB49E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82" tIns="47891" rIns="95782" bIns="4789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23" name="Text Box 36"/>
            <p:cNvSpPr txBox="1">
              <a:spLocks noChangeArrowheads="1"/>
            </p:cNvSpPr>
            <p:nvPr/>
          </p:nvSpPr>
          <p:spPr bwMode="auto">
            <a:xfrm>
              <a:off x="1706" y="1118"/>
              <a:ext cx="8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6181" name="Line 115"/>
          <p:cNvSpPr>
            <a:spLocks noChangeShapeType="1"/>
          </p:cNvSpPr>
          <p:nvPr/>
        </p:nvSpPr>
        <p:spPr bwMode="auto">
          <a:xfrm>
            <a:off x="2144713" y="4292600"/>
            <a:ext cx="782637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82" name="Text Box 116"/>
          <p:cNvSpPr txBox="1">
            <a:spLocks noChangeArrowheads="1"/>
          </p:cNvSpPr>
          <p:nvPr/>
        </p:nvSpPr>
        <p:spPr bwMode="auto">
          <a:xfrm>
            <a:off x="1987550" y="3860800"/>
            <a:ext cx="11699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Керосиновая фракция</a:t>
            </a:r>
          </a:p>
        </p:txBody>
      </p:sp>
      <p:sp>
        <p:nvSpPr>
          <p:cNvPr id="6183" name="Text Box 117"/>
          <p:cNvSpPr txBox="1">
            <a:spLocks noChangeArrowheads="1"/>
          </p:cNvSpPr>
          <p:nvPr/>
        </p:nvSpPr>
        <p:spPr bwMode="auto">
          <a:xfrm>
            <a:off x="1520825" y="4797425"/>
            <a:ext cx="218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Дизельные фракции</a:t>
            </a:r>
          </a:p>
        </p:txBody>
      </p:sp>
      <p:sp>
        <p:nvSpPr>
          <p:cNvPr id="6184" name="Text Box 118"/>
          <p:cNvSpPr txBox="1">
            <a:spLocks noChangeArrowheads="1"/>
          </p:cNvSpPr>
          <p:nvPr/>
        </p:nvSpPr>
        <p:spPr bwMode="auto">
          <a:xfrm>
            <a:off x="1754188" y="5445125"/>
            <a:ext cx="7016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Мазут</a:t>
            </a:r>
          </a:p>
        </p:txBody>
      </p:sp>
      <p:sp>
        <p:nvSpPr>
          <p:cNvPr id="6185" name="Text Box 120"/>
          <p:cNvSpPr txBox="1">
            <a:spLocks noChangeArrowheads="1"/>
          </p:cNvSpPr>
          <p:nvPr/>
        </p:nvSpPr>
        <p:spPr bwMode="auto">
          <a:xfrm>
            <a:off x="8542338" y="1844675"/>
            <a:ext cx="1247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Автобензины</a:t>
            </a:r>
          </a:p>
        </p:txBody>
      </p:sp>
      <p:sp>
        <p:nvSpPr>
          <p:cNvPr id="6186" name="Text Box 121"/>
          <p:cNvSpPr txBox="1">
            <a:spLocks noChangeArrowheads="1"/>
          </p:cNvSpPr>
          <p:nvPr/>
        </p:nvSpPr>
        <p:spPr bwMode="auto">
          <a:xfrm>
            <a:off x="8580438" y="2997200"/>
            <a:ext cx="13255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Прямогонный бензин</a:t>
            </a:r>
          </a:p>
        </p:txBody>
      </p:sp>
      <p:sp>
        <p:nvSpPr>
          <p:cNvPr id="6187" name="Text Box 122"/>
          <p:cNvSpPr txBox="1">
            <a:spLocks noChangeArrowheads="1"/>
          </p:cNvSpPr>
          <p:nvPr/>
        </p:nvSpPr>
        <p:spPr bwMode="auto">
          <a:xfrm>
            <a:off x="8620125" y="4292600"/>
            <a:ext cx="1169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Авиакеросин</a:t>
            </a:r>
          </a:p>
        </p:txBody>
      </p:sp>
      <p:sp>
        <p:nvSpPr>
          <p:cNvPr id="6188" name="Text Box 123"/>
          <p:cNvSpPr txBox="1">
            <a:spLocks noChangeArrowheads="1"/>
          </p:cNvSpPr>
          <p:nvPr/>
        </p:nvSpPr>
        <p:spPr bwMode="auto">
          <a:xfrm>
            <a:off x="8620125" y="4868863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Дизельные топлива, ТМС</a:t>
            </a:r>
          </a:p>
        </p:txBody>
      </p:sp>
      <p:sp>
        <p:nvSpPr>
          <p:cNvPr id="6189" name="Text Box 124"/>
          <p:cNvSpPr txBox="1">
            <a:spLocks noChangeArrowheads="1"/>
          </p:cNvSpPr>
          <p:nvPr/>
        </p:nvSpPr>
        <p:spPr bwMode="auto">
          <a:xfrm>
            <a:off x="8620125" y="5589588"/>
            <a:ext cx="1092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Нефтебитум</a:t>
            </a:r>
          </a:p>
        </p:txBody>
      </p:sp>
      <p:sp>
        <p:nvSpPr>
          <p:cNvPr id="6190" name="Text Box 125"/>
          <p:cNvSpPr txBox="1">
            <a:spLocks noChangeArrowheads="1"/>
          </p:cNvSpPr>
          <p:nvPr/>
        </p:nvSpPr>
        <p:spPr bwMode="auto">
          <a:xfrm>
            <a:off x="8620125" y="6237288"/>
            <a:ext cx="935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Мазут </a:t>
            </a:r>
          </a:p>
        </p:txBody>
      </p:sp>
      <p:sp>
        <p:nvSpPr>
          <p:cNvPr id="6191" name="Text Box 126"/>
          <p:cNvSpPr txBox="1">
            <a:spLocks noChangeArrowheads="1"/>
          </p:cNvSpPr>
          <p:nvPr/>
        </p:nvSpPr>
        <p:spPr bwMode="auto">
          <a:xfrm>
            <a:off x="8620125" y="3573463"/>
            <a:ext cx="1168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Сера техническая</a:t>
            </a:r>
          </a:p>
        </p:txBody>
      </p:sp>
      <p:sp>
        <p:nvSpPr>
          <p:cNvPr id="6192" name="Line 127"/>
          <p:cNvSpPr>
            <a:spLocks noChangeShapeType="1"/>
          </p:cNvSpPr>
          <p:nvPr/>
        </p:nvSpPr>
        <p:spPr bwMode="auto">
          <a:xfrm>
            <a:off x="3860800" y="3716338"/>
            <a:ext cx="1092200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93" name="Line 128"/>
          <p:cNvSpPr>
            <a:spLocks noChangeShapeType="1"/>
          </p:cNvSpPr>
          <p:nvPr/>
        </p:nvSpPr>
        <p:spPr bwMode="auto">
          <a:xfrm>
            <a:off x="6045200" y="3716338"/>
            <a:ext cx="1560513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94" name="Line 130"/>
          <p:cNvSpPr>
            <a:spLocks noChangeShapeType="1"/>
          </p:cNvSpPr>
          <p:nvPr/>
        </p:nvSpPr>
        <p:spPr bwMode="auto">
          <a:xfrm>
            <a:off x="4484688" y="4797425"/>
            <a:ext cx="782637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195" name="Picture 133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2133600"/>
            <a:ext cx="5476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134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573463"/>
            <a:ext cx="5476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135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5373688"/>
            <a:ext cx="5476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136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412875"/>
            <a:ext cx="546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137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213100"/>
            <a:ext cx="546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138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437063"/>
            <a:ext cx="5476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142" descr="лого прозрач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33299" b="27142"/>
          <a:stretch>
            <a:fillRect/>
          </a:stretch>
        </p:blipFill>
        <p:spPr bwMode="auto">
          <a:xfrm>
            <a:off x="1052513" y="2565400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2" name="Text Box 143"/>
          <p:cNvSpPr txBox="1">
            <a:spLocks noChangeArrowheads="1"/>
          </p:cNvSpPr>
          <p:nvPr/>
        </p:nvSpPr>
        <p:spPr bwMode="auto">
          <a:xfrm>
            <a:off x="3627438" y="3429000"/>
            <a:ext cx="17160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Сероводородный газ</a:t>
            </a:r>
          </a:p>
        </p:txBody>
      </p:sp>
      <p:sp>
        <p:nvSpPr>
          <p:cNvPr id="6203" name="Line 145"/>
          <p:cNvSpPr>
            <a:spLocks noChangeShapeType="1"/>
          </p:cNvSpPr>
          <p:nvPr/>
        </p:nvSpPr>
        <p:spPr bwMode="auto">
          <a:xfrm flipV="1">
            <a:off x="4484688" y="3789363"/>
            <a:ext cx="0" cy="1008062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04" name="Text Box 146"/>
          <p:cNvSpPr txBox="1">
            <a:spLocks noChangeArrowheads="1"/>
          </p:cNvSpPr>
          <p:nvPr/>
        </p:nvSpPr>
        <p:spPr bwMode="auto">
          <a:xfrm>
            <a:off x="1987550" y="2492375"/>
            <a:ext cx="17954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Прямогонный бензин</a:t>
            </a:r>
          </a:p>
        </p:txBody>
      </p:sp>
      <p:pic>
        <p:nvPicPr>
          <p:cNvPr id="6205" name="Picture 147" descr="лого прозрач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33299" b="27142"/>
          <a:stretch>
            <a:fillRect/>
          </a:stretch>
        </p:blipFill>
        <p:spPr bwMode="auto">
          <a:xfrm>
            <a:off x="8072438" y="1773238"/>
            <a:ext cx="24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148" descr="лого прозрач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33299" b="27142"/>
          <a:stretch>
            <a:fillRect/>
          </a:stretch>
        </p:blipFill>
        <p:spPr bwMode="auto">
          <a:xfrm>
            <a:off x="8072438" y="3068638"/>
            <a:ext cx="24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Picture 149" descr="лого прозрач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33299" b="27142"/>
          <a:stretch>
            <a:fillRect/>
          </a:stretch>
        </p:blipFill>
        <p:spPr bwMode="auto">
          <a:xfrm>
            <a:off x="8072438" y="3644900"/>
            <a:ext cx="242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8" name="Picture 150" descr="лого прозрач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33299" b="27142"/>
          <a:stretch>
            <a:fillRect/>
          </a:stretch>
        </p:blipFill>
        <p:spPr bwMode="auto">
          <a:xfrm>
            <a:off x="8072438" y="4292600"/>
            <a:ext cx="242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9" name="Picture 151" descr="лого прозрач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33299" b="27142"/>
          <a:stretch>
            <a:fillRect/>
          </a:stretch>
        </p:blipFill>
        <p:spPr bwMode="auto">
          <a:xfrm>
            <a:off x="8072438" y="4941888"/>
            <a:ext cx="24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152" descr="лого прозрач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33299" b="27142"/>
          <a:stretch>
            <a:fillRect/>
          </a:stretch>
        </p:blipFill>
        <p:spPr bwMode="auto">
          <a:xfrm>
            <a:off x="8072438" y="5589588"/>
            <a:ext cx="24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Picture 153" descr="лого прозрач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33299" b="27142"/>
          <a:stretch>
            <a:fillRect/>
          </a:stretch>
        </p:blipFill>
        <p:spPr bwMode="auto">
          <a:xfrm>
            <a:off x="8072438" y="6237288"/>
            <a:ext cx="24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2" name="Text Box 154"/>
          <p:cNvSpPr txBox="1">
            <a:spLocks noChangeArrowheads="1"/>
          </p:cNvSpPr>
          <p:nvPr/>
        </p:nvSpPr>
        <p:spPr bwMode="auto">
          <a:xfrm>
            <a:off x="1987550" y="3068638"/>
            <a:ext cx="17954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Прямогонный бензин</a:t>
            </a:r>
          </a:p>
        </p:txBody>
      </p:sp>
      <p:sp>
        <p:nvSpPr>
          <p:cNvPr id="6213" name="Text Box 157"/>
          <p:cNvSpPr txBox="1">
            <a:spLocks noChangeArrowheads="1"/>
          </p:cNvSpPr>
          <p:nvPr/>
        </p:nvSpPr>
        <p:spPr bwMode="auto">
          <a:xfrm>
            <a:off x="1754188" y="6165850"/>
            <a:ext cx="701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Мазут</a:t>
            </a:r>
          </a:p>
        </p:txBody>
      </p:sp>
      <p:pic>
        <p:nvPicPr>
          <p:cNvPr id="6214" name="Picture 158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449388"/>
            <a:ext cx="533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" name="Text Box 159"/>
          <p:cNvSpPr txBox="1">
            <a:spLocks noChangeArrowheads="1"/>
          </p:cNvSpPr>
          <p:nvPr/>
        </p:nvSpPr>
        <p:spPr bwMode="auto">
          <a:xfrm>
            <a:off x="6234113" y="2246313"/>
            <a:ext cx="14843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57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Станция смешения бензинов</a:t>
            </a:r>
          </a:p>
        </p:txBody>
      </p:sp>
      <p:sp>
        <p:nvSpPr>
          <p:cNvPr id="6216" name="Line 160"/>
          <p:cNvSpPr>
            <a:spLocks noChangeShapeType="1"/>
          </p:cNvSpPr>
          <p:nvPr/>
        </p:nvSpPr>
        <p:spPr bwMode="auto">
          <a:xfrm>
            <a:off x="7405688" y="1784350"/>
            <a:ext cx="333375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98" name="Номер слайда 3"/>
          <p:cNvSpPr txBox="1">
            <a:spLocks noGrp="1"/>
          </p:cNvSpPr>
          <p:nvPr/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peDemiC"/>
                <a:ea typeface="+mn-ea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EuropeDemiC"/>
              <a:ea typeface="+mn-ea"/>
              <a:cs typeface="+mn-cs"/>
            </a:endParaRPr>
          </a:p>
        </p:txBody>
      </p:sp>
      <p:sp>
        <p:nvSpPr>
          <p:cNvPr id="6218" name="Line 103"/>
          <p:cNvSpPr>
            <a:spLocks noChangeShapeType="1"/>
          </p:cNvSpPr>
          <p:nvPr/>
        </p:nvSpPr>
        <p:spPr bwMode="auto">
          <a:xfrm flipH="1">
            <a:off x="5583238" y="2619375"/>
            <a:ext cx="0" cy="277813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19" name="Line 96"/>
          <p:cNvSpPr>
            <a:spLocks noChangeShapeType="1"/>
          </p:cNvSpPr>
          <p:nvPr/>
        </p:nvSpPr>
        <p:spPr bwMode="auto">
          <a:xfrm>
            <a:off x="1262063" y="1177925"/>
            <a:ext cx="5761037" cy="0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20" name="Line 103"/>
          <p:cNvSpPr>
            <a:spLocks noChangeShapeType="1"/>
          </p:cNvSpPr>
          <p:nvPr/>
        </p:nvSpPr>
        <p:spPr bwMode="auto">
          <a:xfrm flipH="1">
            <a:off x="7023100" y="1177925"/>
            <a:ext cx="0" cy="277813"/>
          </a:xfrm>
          <a:prstGeom prst="line">
            <a:avLst/>
          </a:prstGeom>
          <a:noFill/>
          <a:ln w="53975">
            <a:solidFill>
              <a:srgbClr val="E5A2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8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2"/>
          <p:cNvSpPr>
            <a:spLocks noGrp="1"/>
          </p:cNvSpPr>
          <p:nvPr>
            <p:ph type="title"/>
          </p:nvPr>
        </p:nvSpPr>
        <p:spPr>
          <a:xfrm>
            <a:off x="450850" y="277813"/>
            <a:ext cx="8778875" cy="596900"/>
          </a:xfrm>
        </p:spPr>
        <p:txBody>
          <a:bodyPr anchor="t"/>
          <a:lstStyle/>
          <a:p>
            <a:pPr>
              <a:defRPr/>
            </a:pPr>
            <a:r>
              <a:rPr altLang="ru-RU" sz="2000" b="1" dirty="0">
                <a:solidFill>
                  <a:srgbClr val="000000"/>
                </a:solidFill>
                <a:latin typeface="EuropeCond" pitchFamily="82" charset="0"/>
                <a:ea typeface="+mn-ea"/>
                <a:cs typeface="+mn-cs"/>
              </a:rPr>
              <a:t>ПРОИЗВОДСТВЕННАЯ СТРУКТУРА АО «АНПЗ ВНК»</a:t>
            </a:r>
          </a:p>
        </p:txBody>
      </p:sp>
      <p:sp>
        <p:nvSpPr>
          <p:cNvPr id="98307" name="Rectangle 32"/>
          <p:cNvSpPr>
            <a:spLocks noChangeArrowheads="1"/>
          </p:cNvSpPr>
          <p:nvPr/>
        </p:nvSpPr>
        <p:spPr bwMode="auto">
          <a:xfrm>
            <a:off x="7138988" y="2628900"/>
            <a:ext cx="1800225" cy="9715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3692525" y="1268413"/>
            <a:ext cx="2232025" cy="720725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АО «АНПЗ ВНК»</a:t>
            </a: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361950" y="1846263"/>
            <a:ext cx="1978025" cy="989012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</a:rPr>
              <a:t>Цех №1</a:t>
            </a:r>
          </a:p>
          <a:p>
            <a:pPr marL="0" indent="0" eaLnBrk="1" hangingPunct="1"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</a:rPr>
              <a:t>По первичным </a:t>
            </a:r>
            <a:r>
              <a:rPr lang="ru-RU" altLang="ru-RU" sz="1200" dirty="0" smtClean="0">
                <a:solidFill>
                  <a:srgbClr val="000000"/>
                </a:solidFill>
                <a:latin typeface="Arial" pitchFamily="34" charset="0"/>
              </a:rPr>
              <a:t>процессам</a:t>
            </a:r>
            <a:endParaRPr lang="ru-RU" altLang="ru-RU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361950" y="3178175"/>
            <a:ext cx="1989138" cy="1081088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09600" indent="-6096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200" b="1" kern="0" dirty="0">
                <a:solidFill>
                  <a:srgbClr val="000000"/>
                </a:solidFill>
                <a:latin typeface="Arial" pitchFamily="34" charset="0"/>
              </a:rPr>
              <a:t>Цех №3</a:t>
            </a:r>
          </a:p>
          <a:p>
            <a:pPr marL="609600" indent="-6096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200" kern="0" dirty="0">
                <a:solidFill>
                  <a:srgbClr val="000000"/>
                </a:solidFill>
                <a:latin typeface="Arial" pitchFamily="34" charset="0"/>
              </a:rPr>
              <a:t>По вторичным процессам</a:t>
            </a:r>
          </a:p>
        </p:txBody>
      </p:sp>
      <p:sp>
        <p:nvSpPr>
          <p:cNvPr id="98311" name="Rectangle 8"/>
          <p:cNvSpPr>
            <a:spLocks noChangeArrowheads="1"/>
          </p:cNvSpPr>
          <p:nvPr/>
        </p:nvSpPr>
        <p:spPr bwMode="auto">
          <a:xfrm>
            <a:off x="2830513" y="2636838"/>
            <a:ext cx="1727200" cy="9715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Arial" pitchFamily="34" charset="0"/>
              </a:rPr>
              <a:t>Цех №6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dirty="0" err="1">
                <a:solidFill>
                  <a:srgbClr val="000000"/>
                </a:solidFill>
                <a:latin typeface="Arial" pitchFamily="34" charset="0"/>
              </a:rPr>
              <a:t>Энергопроизводства</a:t>
            </a:r>
            <a:endParaRPr lang="ru-RU" alt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836863" y="3910013"/>
            <a:ext cx="1727200" cy="989012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09600" indent="-6096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200" b="1" kern="0" dirty="0">
                <a:solidFill>
                  <a:srgbClr val="000000"/>
                </a:solidFill>
                <a:latin typeface="Arial" pitchFamily="34" charset="0"/>
              </a:rPr>
              <a:t>Цех №7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200" kern="0" dirty="0">
                <a:solidFill>
                  <a:srgbClr val="000000"/>
                </a:solidFill>
                <a:latin typeface="Arial" pitchFamily="34" charset="0"/>
              </a:rPr>
              <a:t>По эксплуатации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200" kern="0" dirty="0">
                <a:solidFill>
                  <a:srgbClr val="000000"/>
                </a:solidFill>
                <a:latin typeface="Arial" pitchFamily="34" charset="0"/>
              </a:rPr>
              <a:t>электрооборудования</a:t>
            </a:r>
            <a:endParaRPr lang="ru-RU" altLang="ru-RU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2816225" y="5181600"/>
            <a:ext cx="1727200" cy="1001713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09600" indent="-6096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200" b="1" kern="0" dirty="0">
                <a:solidFill>
                  <a:srgbClr val="000000"/>
                </a:solidFill>
                <a:latin typeface="Arial" pitchFamily="34" charset="0"/>
              </a:rPr>
              <a:t>Цех №8</a:t>
            </a:r>
            <a:r>
              <a:rPr lang="ru-RU" altLang="ru-RU" sz="1200" kern="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609600" indent="-6096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200" kern="0" dirty="0">
                <a:solidFill>
                  <a:srgbClr val="000000"/>
                </a:solidFill>
                <a:latin typeface="Arial" pitchFamily="34" charset="0"/>
              </a:rPr>
              <a:t>Очистных сооружений</a:t>
            </a:r>
          </a:p>
        </p:txBody>
      </p:sp>
      <p:sp>
        <p:nvSpPr>
          <p:cNvPr id="98314" name="Rectangle 11"/>
          <p:cNvSpPr>
            <a:spLocks noChangeArrowheads="1"/>
          </p:cNvSpPr>
          <p:nvPr/>
        </p:nvSpPr>
        <p:spPr bwMode="auto">
          <a:xfrm>
            <a:off x="5010150" y="2636838"/>
            <a:ext cx="1727200" cy="9715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" pitchFamily="34" charset="0"/>
              </a:rPr>
              <a:t>Цех №9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Ремонтно-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механический</a:t>
            </a:r>
          </a:p>
        </p:txBody>
      </p:sp>
      <p:sp>
        <p:nvSpPr>
          <p:cNvPr id="98315" name="Rectangle 12"/>
          <p:cNvSpPr>
            <a:spLocks noChangeArrowheads="1"/>
          </p:cNvSpPr>
          <p:nvPr/>
        </p:nvSpPr>
        <p:spPr bwMode="auto">
          <a:xfrm>
            <a:off x="5010150" y="3910013"/>
            <a:ext cx="1728788" cy="989012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" pitchFamily="34" charset="0"/>
              </a:rPr>
              <a:t>Цех №11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Центральная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заводская лаборатория</a:t>
            </a:r>
          </a:p>
        </p:txBody>
      </p:sp>
      <p:sp>
        <p:nvSpPr>
          <p:cNvPr id="98316" name="Rectangle 13"/>
          <p:cNvSpPr>
            <a:spLocks noChangeArrowheads="1"/>
          </p:cNvSpPr>
          <p:nvPr/>
        </p:nvSpPr>
        <p:spPr bwMode="auto">
          <a:xfrm>
            <a:off x="7138988" y="3910013"/>
            <a:ext cx="1800225" cy="989012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" pitchFamily="34" charset="0"/>
              </a:rPr>
              <a:t>Цех №14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База оборудования</a:t>
            </a:r>
          </a:p>
        </p:txBody>
      </p:sp>
      <p:sp>
        <p:nvSpPr>
          <p:cNvPr id="98317" name="Rectangle 14"/>
          <p:cNvSpPr>
            <a:spLocks noChangeArrowheads="1"/>
          </p:cNvSpPr>
          <p:nvPr/>
        </p:nvSpPr>
        <p:spPr bwMode="auto">
          <a:xfrm>
            <a:off x="7138988" y="5211763"/>
            <a:ext cx="1800225" cy="9715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" pitchFamily="34" charset="0"/>
              </a:rPr>
              <a:t>Цех №17</a:t>
            </a:r>
          </a:p>
          <a:p>
            <a:pPr algn="ctr" eaLnBrk="1" hangingPunct="1"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По товарно-сырьевому </a:t>
            </a:r>
          </a:p>
          <a:p>
            <a:pPr algn="ctr" eaLnBrk="1" hangingPunct="1"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производству и отгрузке </a:t>
            </a:r>
          </a:p>
          <a:p>
            <a:pPr algn="ctr" eaLnBrk="1" hangingPunct="1"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нефтепродуктов</a:t>
            </a:r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8318" name="Line 15"/>
          <p:cNvSpPr>
            <a:spLocks noChangeShapeType="1"/>
          </p:cNvSpPr>
          <p:nvPr/>
        </p:nvSpPr>
        <p:spPr bwMode="auto">
          <a:xfrm flipH="1">
            <a:off x="4772025" y="1989138"/>
            <a:ext cx="1588" cy="374650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9" name="Line 18"/>
          <p:cNvSpPr>
            <a:spLocks noChangeShapeType="1"/>
          </p:cNvSpPr>
          <p:nvPr/>
        </p:nvSpPr>
        <p:spPr bwMode="auto">
          <a:xfrm flipH="1">
            <a:off x="2351088" y="3717925"/>
            <a:ext cx="263525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0" name="Line 19"/>
          <p:cNvSpPr>
            <a:spLocks noChangeShapeType="1"/>
          </p:cNvSpPr>
          <p:nvPr/>
        </p:nvSpPr>
        <p:spPr bwMode="auto">
          <a:xfrm flipH="1">
            <a:off x="2324100" y="5734050"/>
            <a:ext cx="288925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1" name="Line 21"/>
          <p:cNvSpPr>
            <a:spLocks noChangeShapeType="1"/>
          </p:cNvSpPr>
          <p:nvPr/>
        </p:nvSpPr>
        <p:spPr bwMode="auto">
          <a:xfrm flipH="1">
            <a:off x="4543425" y="3121025"/>
            <a:ext cx="215900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2" name="Line 23"/>
          <p:cNvSpPr>
            <a:spLocks noChangeShapeType="1"/>
          </p:cNvSpPr>
          <p:nvPr/>
        </p:nvSpPr>
        <p:spPr bwMode="auto">
          <a:xfrm>
            <a:off x="8939213" y="3122613"/>
            <a:ext cx="227012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3" name="Line 24"/>
          <p:cNvSpPr>
            <a:spLocks noChangeShapeType="1"/>
          </p:cNvSpPr>
          <p:nvPr/>
        </p:nvSpPr>
        <p:spPr bwMode="auto">
          <a:xfrm>
            <a:off x="2324100" y="2347913"/>
            <a:ext cx="2447925" cy="1587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4" name="Text Box 25"/>
          <p:cNvSpPr txBox="1">
            <a:spLocks noChangeArrowheads="1"/>
          </p:cNvSpPr>
          <p:nvPr/>
        </p:nvSpPr>
        <p:spPr bwMode="auto">
          <a:xfrm>
            <a:off x="7138988" y="2754313"/>
            <a:ext cx="1800225" cy="719137"/>
          </a:xfrm>
          <a:prstGeom prst="rect">
            <a:avLst/>
          </a:prstGeom>
          <a:solidFill>
            <a:srgbClr val="FFCC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buSzTx/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Arial" pitchFamily="34" charset="0"/>
              </a:rPr>
              <a:t>Цех №13</a:t>
            </a:r>
          </a:p>
          <a:p>
            <a:pPr algn="ctr" eaLnBrk="1" hangingPunct="1">
              <a:buSzTx/>
              <a:buFont typeface="Wingdings" pitchFamily="2" charset="2"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Транспорта</a:t>
            </a:r>
          </a:p>
          <a:p>
            <a:pPr algn="ctr" eaLnBrk="1" hangingPunct="1">
              <a:buSzTx/>
              <a:buFont typeface="Wingdings" pitchFamily="2" charset="2"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и механизации</a:t>
            </a:r>
          </a:p>
        </p:txBody>
      </p:sp>
      <p:sp>
        <p:nvSpPr>
          <p:cNvPr id="98325" name="Line 26"/>
          <p:cNvSpPr>
            <a:spLocks noChangeShapeType="1"/>
          </p:cNvSpPr>
          <p:nvPr/>
        </p:nvSpPr>
        <p:spPr bwMode="auto">
          <a:xfrm flipH="1" flipV="1">
            <a:off x="4557713" y="5734050"/>
            <a:ext cx="214312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6" name="Line 27"/>
          <p:cNvSpPr>
            <a:spLocks noChangeShapeType="1"/>
          </p:cNvSpPr>
          <p:nvPr/>
        </p:nvSpPr>
        <p:spPr bwMode="auto">
          <a:xfrm flipH="1">
            <a:off x="6738938" y="4394200"/>
            <a:ext cx="220662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7" name="Line 28"/>
          <p:cNvSpPr>
            <a:spLocks noChangeShapeType="1"/>
          </p:cNvSpPr>
          <p:nvPr/>
        </p:nvSpPr>
        <p:spPr bwMode="auto">
          <a:xfrm flipV="1">
            <a:off x="6737350" y="3121025"/>
            <a:ext cx="246063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8" name="Rectangle 29"/>
          <p:cNvSpPr>
            <a:spLocks noChangeArrowheads="1"/>
          </p:cNvSpPr>
          <p:nvPr/>
        </p:nvSpPr>
        <p:spPr bwMode="auto">
          <a:xfrm>
            <a:off x="361950" y="4598988"/>
            <a:ext cx="1989138" cy="1584325"/>
          </a:xfrm>
          <a:prstGeom prst="rect">
            <a:avLst/>
          </a:prstGeom>
          <a:solidFill>
            <a:srgbClr val="99CC00">
              <a:alpha val="50195"/>
            </a:srgbClr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300" b="1">
                <a:solidFill>
                  <a:srgbClr val="000000"/>
                </a:solidFill>
                <a:latin typeface="Arial" pitchFamily="34" charset="0"/>
              </a:rPr>
              <a:t>Цех №4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300">
                <a:solidFill>
                  <a:srgbClr val="000000"/>
                </a:solidFill>
                <a:latin typeface="Arial" pitchFamily="34" charset="0"/>
              </a:rPr>
              <a:t>Глубокой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300">
                <a:solidFill>
                  <a:srgbClr val="000000"/>
                </a:solidFill>
                <a:latin typeface="Arial" pitchFamily="34" charset="0"/>
              </a:rPr>
              <a:t> переработки нефти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300">
                <a:solidFill>
                  <a:srgbClr val="000000"/>
                </a:solidFill>
                <a:latin typeface="Arial" pitchFamily="34" charset="0"/>
              </a:rPr>
              <a:t>(строится)</a:t>
            </a:r>
          </a:p>
        </p:txBody>
      </p:sp>
      <p:sp>
        <p:nvSpPr>
          <p:cNvPr id="98329" name="Line 30"/>
          <p:cNvSpPr>
            <a:spLocks noChangeShapeType="1"/>
          </p:cNvSpPr>
          <p:nvPr/>
        </p:nvSpPr>
        <p:spPr bwMode="auto">
          <a:xfrm flipH="1">
            <a:off x="8939213" y="5734050"/>
            <a:ext cx="227012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0" name="Line 31"/>
          <p:cNvSpPr>
            <a:spLocks noChangeShapeType="1"/>
          </p:cNvSpPr>
          <p:nvPr/>
        </p:nvSpPr>
        <p:spPr bwMode="auto">
          <a:xfrm flipH="1">
            <a:off x="4564063" y="4402138"/>
            <a:ext cx="215900" cy="1587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1" name="Line 33"/>
          <p:cNvSpPr>
            <a:spLocks noChangeShapeType="1"/>
          </p:cNvSpPr>
          <p:nvPr/>
        </p:nvSpPr>
        <p:spPr bwMode="auto">
          <a:xfrm>
            <a:off x="4773613" y="2349500"/>
            <a:ext cx="4392612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2" name="Line 34"/>
          <p:cNvSpPr>
            <a:spLocks noChangeShapeType="1"/>
          </p:cNvSpPr>
          <p:nvPr/>
        </p:nvSpPr>
        <p:spPr bwMode="auto">
          <a:xfrm flipH="1">
            <a:off x="2613025" y="2347913"/>
            <a:ext cx="1588" cy="3386137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3" name="Line 35"/>
          <p:cNvSpPr>
            <a:spLocks noChangeShapeType="1"/>
          </p:cNvSpPr>
          <p:nvPr/>
        </p:nvSpPr>
        <p:spPr bwMode="auto">
          <a:xfrm flipH="1">
            <a:off x="8939213" y="4394200"/>
            <a:ext cx="227012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4" name="Line 16"/>
          <p:cNvSpPr>
            <a:spLocks noChangeShapeType="1"/>
          </p:cNvSpPr>
          <p:nvPr/>
        </p:nvSpPr>
        <p:spPr bwMode="auto">
          <a:xfrm flipH="1">
            <a:off x="9166225" y="2349500"/>
            <a:ext cx="0" cy="338613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5" name="Line 15"/>
          <p:cNvSpPr>
            <a:spLocks noChangeShapeType="1"/>
          </p:cNvSpPr>
          <p:nvPr/>
        </p:nvSpPr>
        <p:spPr bwMode="auto">
          <a:xfrm flipH="1">
            <a:off x="6959600" y="2349500"/>
            <a:ext cx="0" cy="338613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6" name="Line 26"/>
          <p:cNvSpPr>
            <a:spLocks noChangeShapeType="1"/>
          </p:cNvSpPr>
          <p:nvPr/>
        </p:nvSpPr>
        <p:spPr bwMode="auto">
          <a:xfrm flipH="1" flipV="1">
            <a:off x="6745288" y="5735638"/>
            <a:ext cx="214312" cy="1587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7" name="Rectangle 12"/>
          <p:cNvSpPr>
            <a:spLocks noChangeArrowheads="1"/>
          </p:cNvSpPr>
          <p:nvPr/>
        </p:nvSpPr>
        <p:spPr bwMode="auto">
          <a:xfrm>
            <a:off x="5010150" y="5211763"/>
            <a:ext cx="1728788" cy="989012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85725" indent="-85725"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" pitchFamily="34" charset="0"/>
              </a:rPr>
              <a:t>Цех №16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Водоснабжения и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водоотведения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88" y="176213"/>
            <a:ext cx="8551140" cy="5969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EuropeCond" pitchFamily="82" charset="0"/>
                <a:cs typeface="Times New Roman" panose="02020603050405020304" pitchFamily="18" charset="0"/>
              </a:rPr>
              <a:t>ПЛАНИРУЕМОЕ КОЛИЧЕСТВО НОВЫХ РАБОЧИХ МЕСТ В АО «АНПЗ ВНК»</a:t>
            </a:r>
            <a:endParaRPr lang="ru-RU" sz="2000" b="1" dirty="0">
              <a:latin typeface="EuropeCond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EuropeCond" pitchFamily="82" charset="0"/>
                <a:cs typeface="Times New Roman" panose="02020603050405020304" pitchFamily="18" charset="0"/>
              </a:rPr>
              <a:t>Всего планируется создать на АО «АНПЗ ВНК»:</a:t>
            </a:r>
          </a:p>
          <a:p>
            <a:pPr marL="0" indent="0">
              <a:buNone/>
            </a:pPr>
            <a:r>
              <a:rPr lang="ru-RU" sz="1800" dirty="0">
                <a:latin typeface="EuropeCond" pitchFamily="82" charset="0"/>
                <a:cs typeface="Times New Roman" panose="02020603050405020304" pitchFamily="18" charset="0"/>
              </a:rPr>
              <a:t>Комплекс производства нефтяного кокса – 160 рабочих </a:t>
            </a:r>
            <a:r>
              <a:rPr lang="ru-RU" sz="1800" dirty="0" smtClean="0">
                <a:latin typeface="EuropeCond" pitchFamily="82" charset="0"/>
                <a:cs typeface="Times New Roman" panose="02020603050405020304" pitchFamily="18" charset="0"/>
              </a:rPr>
              <a:t>мест</a:t>
            </a:r>
          </a:p>
          <a:p>
            <a:pPr marL="0" indent="0">
              <a:buNone/>
            </a:pPr>
            <a:r>
              <a:rPr lang="ru-RU" sz="1800" dirty="0" smtClean="0">
                <a:latin typeface="EuropeCond" pitchFamily="82" charset="0"/>
                <a:cs typeface="Times New Roman" panose="02020603050405020304" pitchFamily="18" charset="0"/>
              </a:rPr>
              <a:t>Комплекс Гидрокрекинга – 211 рабочих мест</a:t>
            </a:r>
          </a:p>
          <a:p>
            <a:pPr marL="0" indent="0">
              <a:buNone/>
            </a:pPr>
            <a:r>
              <a:rPr lang="ru-RU" sz="1800" dirty="0" smtClean="0">
                <a:latin typeface="EuropeCond" pitchFamily="82" charset="0"/>
                <a:cs typeface="Times New Roman" panose="02020603050405020304" pitchFamily="18" charset="0"/>
              </a:rPr>
              <a:t>ОЗХ Комплекса Гидрокрекинга – 567 рабочих мест</a:t>
            </a:r>
          </a:p>
          <a:p>
            <a:pPr marL="0" indent="0">
              <a:buNone/>
            </a:pPr>
            <a:r>
              <a:rPr lang="ru-RU" sz="1800" b="1" dirty="0" smtClean="0">
                <a:latin typeface="EuropeCond" pitchFamily="82" charset="0"/>
                <a:cs typeface="Times New Roman" panose="02020603050405020304" pitchFamily="18" charset="0"/>
              </a:rPr>
              <a:t>Всего 938 рабочих мест</a:t>
            </a:r>
            <a:endParaRPr lang="ru-RU" sz="1800" b="1" dirty="0">
              <a:latin typeface="EuropeCond" pitchFamily="82" charset="0"/>
              <a:cs typeface="Times New Roman" panose="02020603050405020304" pitchFamily="18" charset="0"/>
            </a:endParaRPr>
          </a:p>
        </p:txBody>
      </p:sp>
      <p:pic>
        <p:nvPicPr>
          <p:cNvPr id="2519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5" y="1088688"/>
            <a:ext cx="4476946" cy="270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09" name="Picture 5" descr="DSC_78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24" y="3879060"/>
            <a:ext cx="4410588" cy="251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Temp\Временные файлы Интернета\Content.Word\DSC_78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" y="3879060"/>
            <a:ext cx="4320576" cy="2511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6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452438" y="277813"/>
            <a:ext cx="8388350" cy="719137"/>
          </a:xfrm>
        </p:spPr>
        <p:txBody>
          <a:bodyPr anchor="t"/>
          <a:lstStyle/>
          <a:p>
            <a:r>
              <a:rPr altLang="ru-RU" sz="2400" b="1" dirty="0">
                <a:solidFill>
                  <a:schemeClr val="tx1"/>
                </a:solidFill>
                <a:latin typeface="Europe" pitchFamily="82" charset="0"/>
              </a:rPr>
              <a:t>Профессии, востребованные в АО "АНПЗ ВНК"</a:t>
            </a:r>
          </a:p>
        </p:txBody>
      </p:sp>
      <p:sp>
        <p:nvSpPr>
          <p:cNvPr id="8195" name="Объект 3"/>
          <p:cNvSpPr>
            <a:spLocks noGrp="1"/>
          </p:cNvSpPr>
          <p:nvPr>
            <p:ph idx="1"/>
          </p:nvPr>
        </p:nvSpPr>
        <p:spPr>
          <a:xfrm>
            <a:off x="452438" y="1089025"/>
            <a:ext cx="9180512" cy="5130800"/>
          </a:xfrm>
        </p:spPr>
        <p:txBody>
          <a:bodyPr/>
          <a:lstStyle/>
          <a:p>
            <a:pPr marL="0" indent="450000" algn="just"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рабочие профессии для </a:t>
            </a:r>
            <a:r>
              <a:rPr lang="ru-RU" alt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Ремонтно</a:t>
            </a:r>
            <a:r>
              <a:rPr lang="ru-RU" alt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–механического цеха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Токарь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Термист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Фрезеровщик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Шлифовщик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Газорезчик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ремонтник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Изолировщик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термоизоляции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наружных трубопроводов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Плотник-бетонщик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козлового крана </a:t>
            </a: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мостового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крана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ремонту технологических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станков с программным управлением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компрессорных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ремонту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электрооборудования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64" y="1628760"/>
            <a:ext cx="2988753" cy="19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717" y="4869192"/>
            <a:ext cx="171312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рямоугольник 16"/>
          <p:cNvSpPr/>
          <p:nvPr/>
        </p:nvSpPr>
        <p:spPr bwMode="auto">
          <a:xfrm>
            <a:off x="616639" y="2311525"/>
            <a:ext cx="1880988" cy="68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63">
              <a:solidFill>
                <a:prstClr val="black"/>
              </a:solidFill>
              <a:latin typeface="Europe" pitchFamily="8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860202" y="909853"/>
            <a:ext cx="8503385" cy="45719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860203" y="548616"/>
            <a:ext cx="8778875" cy="48498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pPr defTabSz="742950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Europe" pitchFamily="82" charset="0"/>
              </a:rPr>
              <a:t>ПРАКТИКА В АО «АНПЗ ВНК»</a:t>
            </a:r>
          </a:p>
        </p:txBody>
      </p:sp>
      <p:sp>
        <p:nvSpPr>
          <p:cNvPr id="37" name="Прямоугольник 7"/>
          <p:cNvSpPr/>
          <p:nvPr/>
        </p:nvSpPr>
        <p:spPr bwMode="auto">
          <a:xfrm>
            <a:off x="1667847" y="1358724"/>
            <a:ext cx="4093806" cy="411964"/>
          </a:xfrm>
          <a:prstGeom prst="rect">
            <a:avLst/>
          </a:prstGeom>
          <a:solidFill>
            <a:srgbClr val="FED104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63">
              <a:solidFill>
                <a:prstClr val="black"/>
              </a:solidFill>
              <a:latin typeface="Europe" pitchFamily="82" charset="0"/>
            </a:endParaRPr>
          </a:p>
        </p:txBody>
      </p:sp>
      <p:sp>
        <p:nvSpPr>
          <p:cNvPr id="1048629" name="TextBox 47"/>
          <p:cNvSpPr txBox="1"/>
          <p:nvPr/>
        </p:nvSpPr>
        <p:spPr>
          <a:xfrm>
            <a:off x="2048522" y="1358724"/>
            <a:ext cx="3439949" cy="362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755" b="1" dirty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</a:rPr>
              <a:t>ВИДЫ ПРАКТИК</a:t>
            </a:r>
            <a:endParaRPr lang="en-US" sz="1755" b="1" baseline="30000" dirty="0">
              <a:solidFill>
                <a:prstClr val="black"/>
              </a:solidFill>
              <a:latin typeface="Europe" pitchFamily="82" charset="0"/>
              <a:cs typeface="Segoe UI Semibold" panose="020B0702040204020203" pitchFamily="34" charset="0"/>
            </a:endParaRPr>
          </a:p>
        </p:txBody>
      </p:sp>
      <p:sp>
        <p:nvSpPr>
          <p:cNvPr id="39" name="TextBox 50"/>
          <p:cNvSpPr txBox="1"/>
          <p:nvPr/>
        </p:nvSpPr>
        <p:spPr>
          <a:xfrm>
            <a:off x="674346" y="2427908"/>
            <a:ext cx="17317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</a:rPr>
              <a:t>Учебная ознакомительная</a:t>
            </a:r>
            <a:endParaRPr lang="en-US" sz="1300" b="1" baseline="30000" dirty="0">
              <a:solidFill>
                <a:prstClr val="black"/>
              </a:solidFill>
              <a:latin typeface="Europe" pitchFamily="82" charset="0"/>
              <a:cs typeface="Segoe UI Semibold" panose="020B0702040204020203" pitchFamily="34" charset="0"/>
            </a:endParaRPr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 rot="10800000">
            <a:off x="1566420" y="2991301"/>
            <a:ext cx="0" cy="18161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6"/>
          <p:cNvCxnSpPr>
            <a:cxnSpLocks/>
          </p:cNvCxnSpPr>
          <p:nvPr/>
        </p:nvCxnSpPr>
        <p:spPr>
          <a:xfrm flipV="1">
            <a:off x="1557133" y="3163624"/>
            <a:ext cx="791259" cy="825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7"/>
          <p:cNvCxnSpPr>
            <a:cxnSpLocks/>
          </p:cNvCxnSpPr>
          <p:nvPr/>
        </p:nvCxnSpPr>
        <p:spPr>
          <a:xfrm rot="10800000">
            <a:off x="2353282" y="3163624"/>
            <a:ext cx="0" cy="18161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2"/>
          <p:cNvSpPr>
            <a:spLocks noChangeAspect="1"/>
          </p:cNvSpPr>
          <p:nvPr/>
        </p:nvSpPr>
        <p:spPr>
          <a:xfrm>
            <a:off x="2304517" y="3332723"/>
            <a:ext cx="87750" cy="87750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63">
              <a:solidFill>
                <a:prstClr val="white"/>
              </a:solidFill>
              <a:latin typeface="Europe" pitchFamily="82" charset="0"/>
            </a:endParaRPr>
          </a:p>
        </p:txBody>
      </p:sp>
      <p:sp>
        <p:nvSpPr>
          <p:cNvPr id="49" name="Прямоугольник 16"/>
          <p:cNvSpPr/>
          <p:nvPr/>
        </p:nvSpPr>
        <p:spPr bwMode="auto">
          <a:xfrm>
            <a:off x="1453340" y="3343620"/>
            <a:ext cx="1880988" cy="68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63">
              <a:solidFill>
                <a:prstClr val="black"/>
              </a:solidFill>
              <a:latin typeface="Europe" pitchFamily="82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453340" y="3518206"/>
            <a:ext cx="18809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</a:rPr>
              <a:t>Производственная</a:t>
            </a:r>
          </a:p>
        </p:txBody>
      </p:sp>
      <p:sp>
        <p:nvSpPr>
          <p:cNvPr id="54" name="TextBox 11"/>
          <p:cNvSpPr txBox="1"/>
          <p:nvPr/>
        </p:nvSpPr>
        <p:spPr>
          <a:xfrm>
            <a:off x="3410671" y="2995123"/>
            <a:ext cx="2992601" cy="152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488"/>
              </a:spcBef>
              <a:spcAft>
                <a:spcPts val="488"/>
              </a:spcAft>
              <a:buClr>
                <a:srgbClr val="FED104"/>
              </a:buCl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975" b="1" dirty="0">
                <a:solidFill>
                  <a:prstClr val="black"/>
                </a:solidFill>
                <a:latin typeface="Europe" pitchFamily="82" charset="0"/>
                <a:ea typeface="Segoe UI Emoji" panose="020B0502040204020203" pitchFamily="34" charset="0"/>
                <a:cs typeface="Segoe UI" panose="020B0502040204020203" pitchFamily="34" charset="0"/>
              </a:rPr>
              <a:t>ОПЛАЧИВАЕМАЯ - с предоставлением рабочего места (при наличии рабочей специальности). Средний балл успеваемости по всем предметам, включая профильные, не ниже 4.5</a:t>
            </a:r>
          </a:p>
          <a:p>
            <a:pPr defTabSz="742950" eaLnBrk="1" fontAlgn="auto" hangingPunct="1">
              <a:spcBef>
                <a:spcPts val="488"/>
              </a:spcBef>
              <a:spcAft>
                <a:spcPts val="488"/>
              </a:spcAft>
              <a:buClr>
                <a:srgbClr val="FED104"/>
              </a:buCl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975" b="1" dirty="0">
                <a:solidFill>
                  <a:prstClr val="black"/>
                </a:solidFill>
                <a:latin typeface="Europe" pitchFamily="82" charset="0"/>
                <a:ea typeface="Segoe UI Emoji" panose="020B0502040204020203" pitchFamily="34" charset="0"/>
                <a:cs typeface="Segoe UI" panose="020B0502040204020203" pitchFamily="34" charset="0"/>
              </a:rPr>
              <a:t>НЕОПЛАЧИВАЕМАЯ – Приказом по предприятию. </a:t>
            </a:r>
            <a:r>
              <a:rPr lang="ru-RU" sz="975" b="1" dirty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</a:rPr>
              <a:t>Средний балл                     успеваемости по всем предметам, включая профильные, не ниже 4.0</a:t>
            </a:r>
          </a:p>
          <a:p>
            <a:pPr marL="232172" indent="-232172" defTabSz="742950" eaLnBrk="1" fontAlgn="auto" hangingPunct="1">
              <a:spcBef>
                <a:spcPts val="488"/>
              </a:spcBef>
              <a:spcAft>
                <a:spcPts val="488"/>
              </a:spcAft>
              <a:buClr>
                <a:srgbClr val="FED104"/>
              </a:buClr>
              <a:buFont typeface="Wingdings" panose="05000000000000000000" pitchFamily="2" charset="2"/>
              <a:buChar char="§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975" b="1" dirty="0">
              <a:solidFill>
                <a:prstClr val="black"/>
              </a:solidFill>
              <a:latin typeface="Europe" pitchFamily="8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232172" indent="-232172" defTabSz="742950" eaLnBrk="1" fontAlgn="auto" hangingPunct="1">
              <a:spcBef>
                <a:spcPts val="488"/>
              </a:spcBef>
              <a:spcAft>
                <a:spcPts val="488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endParaRPr lang="ru-RU" sz="975" dirty="0">
              <a:solidFill>
                <a:prstClr val="black"/>
              </a:solidFill>
              <a:latin typeface="Europe" pitchFamily="82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5" name="Прямая соединительная линия 46"/>
          <p:cNvCxnSpPr>
            <a:cxnSpLocks/>
          </p:cNvCxnSpPr>
          <p:nvPr/>
        </p:nvCxnSpPr>
        <p:spPr>
          <a:xfrm flipV="1">
            <a:off x="2384469" y="4375662"/>
            <a:ext cx="796161" cy="769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47"/>
          <p:cNvCxnSpPr>
            <a:cxnSpLocks/>
          </p:cNvCxnSpPr>
          <p:nvPr/>
        </p:nvCxnSpPr>
        <p:spPr>
          <a:xfrm flipV="1">
            <a:off x="3180630" y="4375661"/>
            <a:ext cx="0" cy="359023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cxnSpLocks/>
            <a:endCxn id="49" idx="2"/>
          </p:cNvCxnSpPr>
          <p:nvPr/>
        </p:nvCxnSpPr>
        <p:spPr>
          <a:xfrm flipV="1">
            <a:off x="2384469" y="4027217"/>
            <a:ext cx="9365" cy="34844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16"/>
          <p:cNvSpPr/>
          <p:nvPr/>
        </p:nvSpPr>
        <p:spPr bwMode="auto">
          <a:xfrm>
            <a:off x="2470177" y="4763538"/>
            <a:ext cx="1880988" cy="605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63">
              <a:solidFill>
                <a:prstClr val="black"/>
              </a:solidFill>
              <a:latin typeface="Europe" pitchFamily="82" charset="0"/>
            </a:endParaRPr>
          </a:p>
        </p:txBody>
      </p:sp>
      <p:sp>
        <p:nvSpPr>
          <p:cNvPr id="58" name="TextBox 50"/>
          <p:cNvSpPr txBox="1"/>
          <p:nvPr/>
        </p:nvSpPr>
        <p:spPr>
          <a:xfrm>
            <a:off x="2571165" y="4734685"/>
            <a:ext cx="16107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300" b="1" dirty="0">
              <a:solidFill>
                <a:prstClr val="black"/>
              </a:solidFill>
              <a:latin typeface="Europe" pitchFamily="82" charset="0"/>
              <a:cs typeface="Segoe UI Semibold" panose="020B0702040204020203" pitchFamily="34" charset="0"/>
            </a:endParaRPr>
          </a:p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</a:rPr>
              <a:t>Преддипломная</a:t>
            </a:r>
          </a:p>
        </p:txBody>
      </p:sp>
      <p:sp>
        <p:nvSpPr>
          <p:cNvPr id="62" name="TextBox 11"/>
          <p:cNvSpPr txBox="1"/>
          <p:nvPr/>
        </p:nvSpPr>
        <p:spPr>
          <a:xfrm>
            <a:off x="4500979" y="4763538"/>
            <a:ext cx="15743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488"/>
              </a:spcBef>
              <a:spcAft>
                <a:spcPts val="488"/>
              </a:spcAft>
              <a:buClr>
                <a:srgbClr val="FED104"/>
              </a:buClr>
            </a:pPr>
            <a:r>
              <a:rPr lang="ru-RU" sz="975" b="1" dirty="0">
                <a:solidFill>
                  <a:prstClr val="black"/>
                </a:solidFill>
                <a:latin typeface="Europe" pitchFamily="82" charset="0"/>
                <a:ea typeface="Segoe UI Emoji" panose="020B0502040204020203" pitchFamily="34" charset="0"/>
                <a:cs typeface="Segoe UI" panose="020B0502040204020203" pitchFamily="34" charset="0"/>
              </a:rPr>
              <a:t>Проводится согласно программе техникума</a:t>
            </a:r>
          </a:p>
        </p:txBody>
      </p:sp>
      <p:sp>
        <p:nvSpPr>
          <p:cNvPr id="63" name="TextBox 11"/>
          <p:cNvSpPr txBox="1"/>
          <p:nvPr/>
        </p:nvSpPr>
        <p:spPr>
          <a:xfrm>
            <a:off x="2556739" y="2314858"/>
            <a:ext cx="274320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488"/>
              </a:spcBef>
              <a:spcAft>
                <a:spcPts val="488"/>
              </a:spcAft>
              <a:buClr>
                <a:srgbClr val="FED104"/>
              </a:buClr>
            </a:pPr>
            <a:r>
              <a:rPr lang="ru-RU" sz="975" b="1" dirty="0">
                <a:solidFill>
                  <a:prstClr val="black"/>
                </a:solidFill>
                <a:latin typeface="Europe" pitchFamily="82" charset="0"/>
                <a:ea typeface="Segoe UI Emoji" panose="020B0502040204020203" pitchFamily="34" charset="0"/>
                <a:cs typeface="Segoe UI" panose="020B0502040204020203" pitchFamily="34" charset="0"/>
              </a:rPr>
              <a:t>Закрепление теоретических знаний непосредственно в производственных подразделениях</a:t>
            </a:r>
          </a:p>
        </p:txBody>
      </p:sp>
      <p:sp>
        <p:nvSpPr>
          <p:cNvPr id="68" name="Прямоугольник 16"/>
          <p:cNvSpPr/>
          <p:nvPr/>
        </p:nvSpPr>
        <p:spPr bwMode="auto">
          <a:xfrm>
            <a:off x="6438098" y="2577150"/>
            <a:ext cx="2776244" cy="1158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38100" dir="5400000" algn="t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755" b="1" dirty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</a:rPr>
              <a:t>КОНТАКТНАЯ ИНФОРМАЦИЯ:</a:t>
            </a:r>
          </a:p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 b="1" dirty="0" smtClean="0">
              <a:solidFill>
                <a:prstClr val="black"/>
              </a:solidFill>
              <a:latin typeface="Europe" pitchFamily="82" charset="0"/>
              <a:cs typeface="Segoe UI Semibold" panose="020B0702040204020203" pitchFamily="34" charset="0"/>
              <a:hlinkClick r:id="rId2"/>
            </a:endParaRPr>
          </a:p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  <a:hlinkClick r:id="rId2"/>
              </a:rPr>
              <a:t>ES_Volkova2@anpz.rosneft.ru</a:t>
            </a:r>
            <a:r>
              <a:rPr lang="ru-RU" sz="1600" b="1" dirty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</a:rPr>
              <a:t>, </a:t>
            </a:r>
          </a:p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63" b="1" dirty="0">
                <a:solidFill>
                  <a:prstClr val="black"/>
                </a:solidFill>
                <a:latin typeface="Europe" pitchFamily="82" charset="0"/>
                <a:cs typeface="Segoe UI Semibold" panose="020B0702040204020203" pitchFamily="34" charset="0"/>
              </a:rPr>
              <a:t>8(39159</a:t>
            </a:r>
            <a:r>
              <a:rPr lang="ru-RU" sz="1463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ru-RU" sz="1463" b="1" dirty="0">
                <a:solidFill>
                  <a:prstClr val="black"/>
                </a:solidFill>
                <a:latin typeface="Europe" pitchFamily="82" charset="0"/>
              </a:rPr>
              <a:t>3-34-</a:t>
            </a:r>
            <a:r>
              <a:rPr lang="en-US" sz="1463" b="1" dirty="0">
                <a:solidFill>
                  <a:prstClr val="black"/>
                </a:solidFill>
                <a:latin typeface="Europe" pitchFamily="82" charset="0"/>
              </a:rPr>
              <a:t>48</a:t>
            </a:r>
            <a:endParaRPr lang="ru-RU" sz="1463" b="1" dirty="0">
              <a:solidFill>
                <a:prstClr val="black"/>
              </a:solidFill>
              <a:latin typeface="Europe" pitchFamily="82" charset="0"/>
            </a:endParaRPr>
          </a:p>
        </p:txBody>
      </p:sp>
      <p:pic>
        <p:nvPicPr>
          <p:cNvPr id="1026" name="Picture 2" descr="C:\Users\gurevaaa\Desktop\42256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81" y="2669198"/>
            <a:ext cx="137551" cy="1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C:\Users\VolkovaES\Desktop\DSC_81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98" y="4386527"/>
            <a:ext cx="2767110" cy="1832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Рисунок 33" descr="D:\Шубенкова А.В\картинки практика\15801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5" y="4554276"/>
            <a:ext cx="2166639" cy="1575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758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400" y="368591"/>
            <a:ext cx="828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pe" pitchFamily="2" charset="0"/>
                <a:ea typeface="+mn-ea"/>
                <a:cs typeface="+mn-cs"/>
              </a:rPr>
              <a:t>Заключение Целевого договора с АО «АНПЗ ВНК»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rope" pitchFamily="2" charset="0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20108702"/>
              </p:ext>
            </p:extLst>
          </p:nvPr>
        </p:nvGraphicFramePr>
        <p:xfrm>
          <a:off x="1262508" y="1358724"/>
          <a:ext cx="7200960" cy="48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Группа 90"/>
          <p:cNvGrpSpPr/>
          <p:nvPr/>
        </p:nvGrpSpPr>
        <p:grpSpPr>
          <a:xfrm>
            <a:off x="3699583" y="5369728"/>
            <a:ext cx="2715097" cy="795796"/>
            <a:chOff x="979225" y="1682572"/>
            <a:chExt cx="3558613" cy="1090796"/>
          </a:xfrm>
        </p:grpSpPr>
        <p:sp>
          <p:nvSpPr>
            <p:cNvPr id="94" name="Прямоугольник 93"/>
            <p:cNvSpPr/>
            <p:nvPr/>
          </p:nvSpPr>
          <p:spPr bwMode="auto">
            <a:xfrm>
              <a:off x="979225" y="1682572"/>
              <a:ext cx="3558613" cy="109079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590015" y="1942334"/>
              <a:ext cx="1947822" cy="59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ПУТЕВКИ В ДОЛ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«ОЗЕРО ШИРА»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82" y="2508696"/>
            <a:ext cx="2555850" cy="1969023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06738DEB-6CFA-4B1D-997D-78B7B985518A}"/>
              </a:ext>
            </a:extLst>
          </p:cNvPr>
          <p:cNvSpPr txBox="1">
            <a:spLocks/>
          </p:cNvSpPr>
          <p:nvPr/>
        </p:nvSpPr>
        <p:spPr bwMode="auto">
          <a:xfrm>
            <a:off x="377596" y="278580"/>
            <a:ext cx="8225578" cy="5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rPr>
              <a:t>Социальные программы АО «АНПЗ ВНК»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77596" y="2761406"/>
            <a:ext cx="2672870" cy="775405"/>
            <a:chOff x="893251" y="1682571"/>
            <a:chExt cx="3558614" cy="1090796"/>
          </a:xfrm>
        </p:grpSpPr>
        <p:sp>
          <p:nvSpPr>
            <p:cNvPr id="40" name="Прямоугольник 39"/>
            <p:cNvSpPr/>
            <p:nvPr/>
          </p:nvSpPr>
          <p:spPr bwMode="auto">
            <a:xfrm>
              <a:off x="893251" y="1682571"/>
              <a:ext cx="3558614" cy="109079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4368" y="1805827"/>
              <a:ext cx="2357497" cy="52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ПРЕДОСТАВЛЕНИЕ ОБРАЗОВАТЕЛЬНОГО ЗАЙМА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43" name="Picture 2" descr="C:\Users\MikhailovaEA1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4" y="2791303"/>
            <a:ext cx="637053" cy="6537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6759348" y="2759273"/>
            <a:ext cx="2957948" cy="733935"/>
            <a:chOff x="893251" y="1682571"/>
            <a:chExt cx="3558614" cy="1090796"/>
          </a:xfrm>
        </p:grpSpPr>
        <p:sp>
          <p:nvSpPr>
            <p:cNvPr id="50" name="Прямоугольник 49"/>
            <p:cNvSpPr/>
            <p:nvPr/>
          </p:nvSpPr>
          <p:spPr bwMode="auto">
            <a:xfrm>
              <a:off x="893251" y="1682571"/>
              <a:ext cx="3558614" cy="109079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03037" y="1815962"/>
              <a:ext cx="2035587" cy="89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ИПОТЕЧНОЕ ЖИЛИЩНОЕ КРЕДИТОВАНИЕ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53" name="Рисунок 52" descr="C:\Users\user\Desktop\1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31" y="2812975"/>
            <a:ext cx="1244260" cy="8208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grpSp>
        <p:nvGrpSpPr>
          <p:cNvPr id="54" name="Группа 53"/>
          <p:cNvGrpSpPr/>
          <p:nvPr/>
        </p:nvGrpSpPr>
        <p:grpSpPr>
          <a:xfrm>
            <a:off x="6795086" y="1161588"/>
            <a:ext cx="2922210" cy="810483"/>
            <a:chOff x="893251" y="1682571"/>
            <a:chExt cx="3558614" cy="1090796"/>
          </a:xfrm>
          <a:solidFill>
            <a:srgbClr val="FFCC00"/>
          </a:solidFill>
        </p:grpSpPr>
        <p:sp>
          <p:nvSpPr>
            <p:cNvPr id="57" name="Прямоугольник 56"/>
            <p:cNvSpPr/>
            <p:nvPr/>
          </p:nvSpPr>
          <p:spPr bwMode="auto">
            <a:xfrm>
              <a:off x="893251" y="1682571"/>
              <a:ext cx="3558614" cy="1090796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16279" y="1843098"/>
              <a:ext cx="2035586" cy="8077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КОМПЕНСАЦИЯ НАЙМА ЖИЛЬЯ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/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СЛУЖЕБНОЕ ЖИЛЬЕ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60" name="Рисунок 59" descr="C:\Users\user\Desktop\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95" y="1257214"/>
            <a:ext cx="988504" cy="77292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grpSp>
        <p:nvGrpSpPr>
          <p:cNvPr id="62" name="Группа 61"/>
          <p:cNvGrpSpPr/>
          <p:nvPr/>
        </p:nvGrpSpPr>
        <p:grpSpPr>
          <a:xfrm>
            <a:off x="394392" y="1161587"/>
            <a:ext cx="2864491" cy="700981"/>
            <a:chOff x="893251" y="1814010"/>
            <a:chExt cx="3558614" cy="959355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893251" y="1814010"/>
              <a:ext cx="3558614" cy="959355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03037" y="1897613"/>
              <a:ext cx="2035587" cy="46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ДОБРОВОЛЬНОЕ МЕДИЦИНСКОЕ СТРАХОВАНИЕ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69" name="Рисунок 68" descr="C:\Users\user\Desktop\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6" y="1161588"/>
            <a:ext cx="846862" cy="71067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grpSp>
        <p:nvGrpSpPr>
          <p:cNvPr id="70" name="Группа 69"/>
          <p:cNvGrpSpPr/>
          <p:nvPr/>
        </p:nvGrpSpPr>
        <p:grpSpPr>
          <a:xfrm>
            <a:off x="3641228" y="1141541"/>
            <a:ext cx="2672559" cy="787300"/>
            <a:chOff x="1394113" y="1742033"/>
            <a:chExt cx="3558613" cy="1090796"/>
          </a:xfrm>
        </p:grpSpPr>
        <p:sp>
          <p:nvSpPr>
            <p:cNvPr id="73" name="Прямоугольник 72"/>
            <p:cNvSpPr/>
            <p:nvPr/>
          </p:nvSpPr>
          <p:spPr bwMode="auto">
            <a:xfrm>
              <a:off x="1394113" y="1742033"/>
              <a:ext cx="3558613" cy="109079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65280" y="1854013"/>
              <a:ext cx="2035586" cy="486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СТРАХОВАНИЕ ОТ НЕСЧАСТНЫХ СЛУЧАЕВ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76" name="Рисунок 75" descr="C:\Users\user\Desktop\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56" y="1131875"/>
            <a:ext cx="842388" cy="8066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grpSp>
        <p:nvGrpSpPr>
          <p:cNvPr id="77" name="Группа 76"/>
          <p:cNvGrpSpPr/>
          <p:nvPr/>
        </p:nvGrpSpPr>
        <p:grpSpPr>
          <a:xfrm>
            <a:off x="6826990" y="4193846"/>
            <a:ext cx="2796179" cy="723167"/>
            <a:chOff x="893251" y="1748744"/>
            <a:chExt cx="3558614" cy="1090796"/>
          </a:xfrm>
        </p:grpSpPr>
        <p:sp>
          <p:nvSpPr>
            <p:cNvPr id="80" name="Прямоугольник 79"/>
            <p:cNvSpPr/>
            <p:nvPr/>
          </p:nvSpPr>
          <p:spPr bwMode="auto">
            <a:xfrm>
              <a:off x="893251" y="1748744"/>
              <a:ext cx="3558614" cy="109079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16276" y="1854064"/>
              <a:ext cx="2035587" cy="46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САНАТОРНО-КУРОРТНОЕ ОЗДОРОВЛЕНИЕ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83" name="Рисунок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17" y="4290753"/>
            <a:ext cx="983224" cy="6262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92" y="5472435"/>
            <a:ext cx="900788" cy="6563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Группа 103"/>
          <p:cNvGrpSpPr/>
          <p:nvPr/>
        </p:nvGrpSpPr>
        <p:grpSpPr>
          <a:xfrm>
            <a:off x="390095" y="4200361"/>
            <a:ext cx="2593319" cy="763603"/>
            <a:chOff x="893251" y="1664718"/>
            <a:chExt cx="3558614" cy="1090796"/>
          </a:xfrm>
        </p:grpSpPr>
        <p:sp>
          <p:nvSpPr>
            <p:cNvPr id="107" name="Прямоугольник 106"/>
            <p:cNvSpPr/>
            <p:nvPr/>
          </p:nvSpPr>
          <p:spPr bwMode="auto">
            <a:xfrm>
              <a:off x="893251" y="1664718"/>
              <a:ext cx="3558614" cy="109079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310292" y="1829847"/>
              <a:ext cx="2141573" cy="74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САНАТОРИЙ-ПРОФИЛАКТОРИЙ «ЗДРАВНИЦА»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0" y="4244048"/>
            <a:ext cx="948922" cy="6781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6600" y="5385475"/>
            <a:ext cx="2682184" cy="795795"/>
          </a:xfrm>
          <a:prstGeom prst="rect">
            <a:avLst/>
          </a:prstGeom>
          <a:solidFill>
            <a:srgbClr val="FFCC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     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34" y="5472435"/>
            <a:ext cx="898184" cy="656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1584" y="5474600"/>
            <a:ext cx="1674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СПЕЦОДЕЖДОЙ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СИЗ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52400" y="5369728"/>
            <a:ext cx="2715097" cy="795796"/>
            <a:chOff x="979225" y="1682572"/>
            <a:chExt cx="3558613" cy="1090796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979225" y="1682572"/>
              <a:ext cx="3558613" cy="109079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63024" y="1816060"/>
              <a:ext cx="1947822" cy="82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МАТЕРИАЛЬНАЯ ПОДДЕРЖКА РАБОТНИКОВ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567" y="5422020"/>
            <a:ext cx="920471" cy="69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4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TqW0bfm0yDublHLoUHI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d1C_tdfEuZ_pIGQE7LK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Letter Blank">
  <a:themeElements>
    <a:clrScheme name="Rosneft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CDFBE"/>
      </a:accent1>
      <a:accent2>
        <a:srgbClr val="FFE17D"/>
      </a:accent2>
      <a:accent3>
        <a:srgbClr val="FFFFFF"/>
      </a:accent3>
      <a:accent4>
        <a:srgbClr val="000000"/>
      </a:accent4>
      <a:accent5>
        <a:srgbClr val="F4ECDB"/>
      </a:accent5>
      <a:accent6>
        <a:srgbClr val="E7CC71"/>
      </a:accent6>
      <a:hlink>
        <a:srgbClr val="FFD300"/>
      </a:hlink>
      <a:folHlink>
        <a:srgbClr val="87878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8B25C"/>
        </a:solidFill>
        <a:ln w="9525" cap="flat" cmpd="sng" algn="ctr">
          <a:solidFill>
            <a:srgbClr val="D8B25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45720" rIns="45720" rtlCol="0" anchor="t" anchorCtr="0">
        <a:noAutofit/>
      </a:bodyPr>
      <a:lstStyle>
        <a:defPPr algn="l">
          <a:spcBef>
            <a:spcPct val="0"/>
          </a:spcBef>
          <a:buClr>
            <a:srgbClr val="947C18"/>
          </a:buClr>
          <a:buSzPct val="100000"/>
          <a:defRPr sz="1200" b="1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Rosneft">
    <a:dk1>
      <a:srgbClr val="000000"/>
    </a:dk1>
    <a:lt1>
      <a:srgbClr val="FFFFFF"/>
    </a:lt1>
    <a:dk2>
      <a:srgbClr val="002960"/>
    </a:dk2>
    <a:lt2>
      <a:srgbClr val="FFFFFF"/>
    </a:lt2>
    <a:accent1>
      <a:srgbClr val="ECDFBE"/>
    </a:accent1>
    <a:accent2>
      <a:srgbClr val="FFE17D"/>
    </a:accent2>
    <a:accent3>
      <a:srgbClr val="FFFFFF"/>
    </a:accent3>
    <a:accent4>
      <a:srgbClr val="000000"/>
    </a:accent4>
    <a:accent5>
      <a:srgbClr val="F4ECDB"/>
    </a:accent5>
    <a:accent6>
      <a:srgbClr val="E7CC71"/>
    </a:accent6>
    <a:hlink>
      <a:srgbClr val="FFD300"/>
    </a:hlink>
    <a:folHlink>
      <a:srgbClr val="8787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66118</TotalTime>
  <Words>517</Words>
  <Application>Microsoft Office PowerPoint</Application>
  <PresentationFormat>Лист A4 (210x297 мм)</PresentationFormat>
  <Paragraphs>155</Paragraphs>
  <Slides>10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47" baseType="lpstr">
      <vt:lpstr>Arial</vt:lpstr>
      <vt:lpstr>Calibri</vt:lpstr>
      <vt:lpstr>Calibri Light</vt:lpstr>
      <vt:lpstr>Europe</vt:lpstr>
      <vt:lpstr>EuropeCond</vt:lpstr>
      <vt:lpstr>EuropeCondensedC</vt:lpstr>
      <vt:lpstr>EuropeDemiC</vt:lpstr>
      <vt:lpstr>Segoe UI</vt:lpstr>
      <vt:lpstr>Segoe UI Emoji</vt:lpstr>
      <vt:lpstr>Segoe UI Semibold</vt:lpstr>
      <vt:lpstr>Times New Roman</vt:lpstr>
      <vt:lpstr>Trebuchet MS</vt:lpstr>
      <vt:lpstr>Wingdings</vt:lpstr>
      <vt:lpstr>Wingdings 3</vt:lpstr>
      <vt:lpstr>1_Оформление по умолчанию</vt:lpstr>
      <vt:lpstr>внутренний слайд</vt:lpstr>
      <vt:lpstr>1_внутренний слайд</vt:lpstr>
      <vt:lpstr>2_внутренний слайд</vt:lpstr>
      <vt:lpstr>3_внутренний слайд</vt:lpstr>
      <vt:lpstr>2_Оформление по умолчанию</vt:lpstr>
      <vt:lpstr>4_внутренний слайд</vt:lpstr>
      <vt:lpstr>1_Letter Blank</vt:lpstr>
      <vt:lpstr>3_Оформление по умолчанию</vt:lpstr>
      <vt:lpstr>5_внутренний слайд</vt:lpstr>
      <vt:lpstr>4_Оформление по умолчанию</vt:lpstr>
      <vt:lpstr>6_внутренний слайд</vt:lpstr>
      <vt:lpstr>7_внутренний слайд</vt:lpstr>
      <vt:lpstr>8_внутренний слайд</vt:lpstr>
      <vt:lpstr>9_внутренний слайд</vt:lpstr>
      <vt:lpstr>10_внутренний слайд</vt:lpstr>
      <vt:lpstr>5_Оформление по умолчанию</vt:lpstr>
      <vt:lpstr>11_внутренний слайд</vt:lpstr>
      <vt:lpstr>12_внутренний слайд</vt:lpstr>
      <vt:lpstr>13_внутренний слайд</vt:lpstr>
      <vt:lpstr>14_внутренний слайд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ПРОИЗВОДСТВЕННАЯ СТРУКТУРА АО «АНПЗ ВНК»</vt:lpstr>
      <vt:lpstr>ПЛАНИРУЕМОЕ КОЛИЧЕСТВО НОВЫХ РАБОЧИХ МЕСТ В АО «АНПЗ ВНК»</vt:lpstr>
      <vt:lpstr>Профессии, востребованные в АО "АНПЗ ВНК"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Шушпанова Антонина Михайловна</cp:lastModifiedBy>
  <cp:revision>4651</cp:revision>
  <cp:lastPrinted>2018-10-31T08:34:48Z</cp:lastPrinted>
  <dcterms:created xsi:type="dcterms:W3CDTF">2005-07-11T12:27:36Z</dcterms:created>
  <dcterms:modified xsi:type="dcterms:W3CDTF">2025-07-18T05:12:24Z</dcterms:modified>
</cp:coreProperties>
</file>