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1" r:id="rId2"/>
    <p:sldId id="303" r:id="rId3"/>
    <p:sldId id="304" r:id="rId4"/>
    <p:sldId id="271" r:id="rId5"/>
    <p:sldId id="306" r:id="rId6"/>
    <p:sldId id="280" r:id="rId7"/>
    <p:sldId id="305" r:id="rId8"/>
    <p:sldId id="283" r:id="rId9"/>
    <p:sldId id="307" r:id="rId10"/>
    <p:sldId id="289" r:id="rId11"/>
    <p:sldId id="300" r:id="rId12"/>
    <p:sldId id="282" r:id="rId13"/>
    <p:sldId id="297" r:id="rId14"/>
    <p:sldId id="281" r:id="rId15"/>
    <p:sldId id="296" r:id="rId16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FC6"/>
    <a:srgbClr val="1F1848"/>
    <a:srgbClr val="5A5486"/>
    <a:srgbClr val="5953C9"/>
    <a:srgbClr val="6666FF"/>
    <a:srgbClr val="6600FF"/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14" y="109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80" b="1" i="0" u="none" strike="noStrike" kern="1200" cap="all" spc="15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2400" b="0" cap="none" baseline="0" dirty="0" smtClean="0">
                <a:solidFill>
                  <a:srgbClr val="0070C0"/>
                </a:solidFill>
                <a:latin typeface="+mn-lt"/>
              </a:rPr>
              <a:t>АНАЛИЗ МАРКЕТИНГОВОЙ СЛУЖБЫ КОЛЛЕЖА</a:t>
            </a:r>
            <a:endParaRPr lang="ru-RU" sz="2400" b="0" cap="none" baseline="0" dirty="0">
              <a:solidFill>
                <a:srgbClr val="0070C0"/>
              </a:solidFill>
              <a:latin typeface="+mn-lt"/>
            </a:endParaRPr>
          </a:p>
        </c:rich>
      </c:tx>
      <c:layout>
        <c:manualLayout>
          <c:xMode val="edge"/>
          <c:yMode val="edge"/>
          <c:x val="1.4747683249958472E-2"/>
          <c:y val="5.842913588184980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80" b="1" i="0" u="none" strike="noStrike" kern="1200" cap="all" spc="15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Лист1!$A$2:$A$7</c:f>
              <c:strCache>
                <c:ptCount val="6"/>
                <c:pt idx="0">
                  <c:v>Имеют представление о будущей профессии</c:v>
                </c:pt>
                <c:pt idx="1">
                  <c:v>Амбиции на высокую заработную плату</c:v>
                </c:pt>
                <c:pt idx="2">
                  <c:v>Удобный график работы</c:v>
                </c:pt>
                <c:pt idx="3">
                  <c:v>Отсутствует мотивация к профессиональному росту </c:v>
                </c:pt>
                <c:pt idx="4">
                  <c:v>Отсутствует опыт работы</c:v>
                </c:pt>
                <c:pt idx="5">
                  <c:v>Готовы работать в условиях режимного предприятия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80</c:v>
                </c:pt>
                <c:pt idx="1">
                  <c:v>75</c:v>
                </c:pt>
                <c:pt idx="2">
                  <c:v>38</c:v>
                </c:pt>
                <c:pt idx="3">
                  <c:v>28</c:v>
                </c:pt>
                <c:pt idx="4">
                  <c:v>100</c:v>
                </c:pt>
                <c:pt idx="5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160977808"/>
        <c:axId val="160988000"/>
      </c:barChart>
      <c:catAx>
        <c:axId val="160977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988000"/>
        <c:crosses val="autoZero"/>
        <c:auto val="1"/>
        <c:lblAlgn val="l"/>
        <c:lblOffset val="100"/>
        <c:noMultiLvlLbl val="0"/>
      </c:catAx>
      <c:valAx>
        <c:axId val="16098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97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002060"/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sng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u="sng" dirty="0">
                <a:solidFill>
                  <a:srgbClr val="0070C0"/>
                </a:solidFill>
              </a:rPr>
              <a:t>Количественные результаты</a:t>
            </a:r>
          </a:p>
        </c:rich>
      </c:tx>
      <c:layout>
        <c:manualLayout>
          <c:xMode val="edge"/>
          <c:yMode val="edge"/>
          <c:x val="0.12991193926846104"/>
          <c:y val="1.200945626477541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51389772256728772"/>
          <c:y val="7.9459720420809912E-2"/>
          <c:w val="0.46184168391994479"/>
          <c:h val="0.876251765384061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 продолжили работать в АО «Русал-Ачинск»</c:v>
                </c:pt>
                <c:pt idx="1">
                  <c:v>прошли подготовку к НОК </c:v>
                </c:pt>
                <c:pt idx="2">
                  <c:v>успешно сдали демонстрационный экзамен</c:v>
                </c:pt>
                <c:pt idx="3">
                  <c:v>имеют договор о целевом обучении с АО «Русал-Ачинск»</c:v>
                </c:pt>
                <c:pt idx="4">
                  <c:v>переведены на индивидуальный план</c:v>
                </c:pt>
                <c:pt idx="5">
                  <c:v>получили смежную профессию </c:v>
                </c:pt>
                <c:pt idx="6">
                  <c:v>на момент окончания колледжа трудоустроены и адаптированы к условиям предприятия</c:v>
                </c:pt>
                <c:pt idx="7">
                  <c:v>успешно прошли адаптацию на предприятии  </c:v>
                </c:pt>
                <c:pt idx="8">
                  <c:v>успешно прошли испытательный срок и допущеных к самостоятельной работе  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0024880"/>
        <c:axId val="160026448"/>
      </c:barChart>
      <c:catAx>
        <c:axId val="160024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026448"/>
        <c:crosses val="autoZero"/>
        <c:auto val="1"/>
        <c:lblAlgn val="l"/>
        <c:lblOffset val="100"/>
        <c:noMultiLvlLbl val="0"/>
      </c:catAx>
      <c:valAx>
        <c:axId val="160026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002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0.90708</cdr:x>
      <cdr:y>0.92322</cdr:y>
    </cdr:from>
    <cdr:to>
      <cdr:x>1</cdr:x>
      <cdr:y>0.99378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876929" y="4827498"/>
          <a:ext cx="495000" cy="369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2AE1B-222F-44BA-B92C-C33EB1304745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6C1FF-5ABA-4F20-B8D8-5CA8AEC32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330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6D81B-6BF9-4EE6-B1F0-78D3CBFF21E6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4AEBF-DE75-42B3-8803-EF80CB353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25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A3F39F-4362-4615-B766-BABCF3C7B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E5105D0-93EC-4233-852D-05E7D9563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5FB4D5-DBD5-46E3-BA73-CC6D4156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537DAC-8246-4835-B3D8-10ECB5199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7729EC7-B5DD-4524-A29D-C6EB40CF0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1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21462-A9E1-4536-9F2D-B2F8F218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365125"/>
            <a:ext cx="5257801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18D8509-D379-49B3-A4FE-EDBEE064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0FB3E60-2F82-4C12-95B3-7ACC1B0E5862}" type="datetimeFigureOut">
              <a:rPr lang="ru-RU" smtClean="0"/>
              <a:pPr/>
              <a:t>27.10.2024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1B458C-BFE5-4FED-890B-A3C81CBD9E00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74EC097-BE1E-47C5-A4A4-558BFD9F9C06}"/>
              </a:ext>
            </a:extLst>
          </p:cNvPr>
          <p:cNvSpPr/>
          <p:nvPr userDrawn="1"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17DD4B55-CA6E-4B68-97C9-646C6EC1F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850" y="-575"/>
            <a:ext cx="5186362" cy="6858575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ECD6CA42-8F84-4EF7-AC44-C6D7CA7B5256}"/>
              </a:ext>
            </a:extLst>
          </p:cNvPr>
          <p:cNvGrpSpPr/>
          <p:nvPr userDrawn="1"/>
        </p:nvGrpSpPr>
        <p:grpSpPr>
          <a:xfrm>
            <a:off x="5207212" y="36075"/>
            <a:ext cx="2844750" cy="274500"/>
            <a:chOff x="5228062" y="49500"/>
            <a:chExt cx="2844750" cy="274500"/>
          </a:xfrm>
          <a:solidFill>
            <a:schemeClr val="accent1"/>
          </a:solidFill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EF73193D-4957-4A8F-A457-261D1530DEC3}"/>
                </a:ext>
              </a:extLst>
            </p:cNvPr>
            <p:cNvSpPr/>
            <p:nvPr userDrawn="1"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1" name="Блок-схема: объединение 10">
              <a:extLst>
                <a:ext uri="{FF2B5EF4-FFF2-40B4-BE49-F238E27FC236}">
                  <a16:creationId xmlns:a16="http://schemas.microsoft.com/office/drawing/2014/main" xmlns="" id="{9CA2CB59-7E2E-4FE6-B4DA-BC82267C4973}"/>
                </a:ext>
              </a:extLst>
            </p:cNvPr>
            <p:cNvSpPr/>
            <p:nvPr userDrawn="1"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F77822EB-8A6C-4A70-8594-303E6651250C}"/>
              </a:ext>
            </a:extLst>
          </p:cNvPr>
          <p:cNvGrpSpPr/>
          <p:nvPr userDrawn="1"/>
        </p:nvGrpSpPr>
        <p:grpSpPr>
          <a:xfrm>
            <a:off x="9382650" y="6596925"/>
            <a:ext cx="2844750" cy="274500"/>
            <a:chOff x="9347250" y="6571200"/>
            <a:chExt cx="2844750" cy="274500"/>
          </a:xfrm>
          <a:solidFill>
            <a:schemeClr val="accent1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1DA2A97F-749F-48D2-AE48-5762F540EF28}"/>
                </a:ext>
              </a:extLst>
            </p:cNvPr>
            <p:cNvSpPr/>
            <p:nvPr userDrawn="1"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4" name="Блок-схема: объединение 13">
              <a:extLst>
                <a:ext uri="{FF2B5EF4-FFF2-40B4-BE49-F238E27FC236}">
                  <a16:creationId xmlns:a16="http://schemas.microsoft.com/office/drawing/2014/main" xmlns="" id="{3E93E1D6-3B3B-47F6-966E-B20E50008B90}"/>
                </a:ext>
              </a:extLst>
            </p:cNvPr>
            <p:cNvSpPr/>
            <p:nvPr userDrawn="1"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Текст 18">
            <a:extLst>
              <a:ext uri="{FF2B5EF4-FFF2-40B4-BE49-F238E27FC236}">
                <a16:creationId xmlns:a16="http://schemas.microsoft.com/office/drawing/2014/main" xmlns="" id="{57C0137E-3F0D-4D70-B2CA-0E5AD27AD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033588"/>
            <a:ext cx="5186363" cy="404971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4118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4756F5F-238C-4EA5-953D-83BC7A40E2A5}"/>
              </a:ext>
            </a:extLst>
          </p:cNvPr>
          <p:cNvSpPr/>
          <p:nvPr userDrawn="1"/>
        </p:nvSpPr>
        <p:spPr>
          <a:xfrm>
            <a:off x="0" y="1674000"/>
            <a:ext cx="12192000" cy="1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A24F890-6633-4AD3-9C24-3D0B92AF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2BC0BA3-1E1F-4BDD-8E19-DB8F68551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294063"/>
            <a:ext cx="10515600" cy="29702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560B685-5836-4067-85B7-2D3D4F5E0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89138"/>
            <a:ext cx="10515600" cy="8096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000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8F5BFBF-2AEF-493B-BD4B-6057FE69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5F9E568-342B-4198-B3A2-1C35C198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D68C021-4BC3-45B7-AE09-9EAE44F77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0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520ADB-E7F8-46CD-A2D6-B779D40E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43FAD3-7AC8-42D5-912D-94660F36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59018B8-2329-4FDE-94F1-3779327C4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E1A9B09-35D8-41B5-8817-41E09DEBD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4F3F3B8-7A43-4913-AABD-BA0709818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D97E533-1724-4DFF-AC78-C92688B96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B44814-2488-47C9-9C26-488B94C3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9358471-63EF-461B-B194-08C3BDACF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5A6C289-269F-4955-97AD-24A6DDC69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DA58C4-24C6-4851-83C1-7913676E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D73F274-FD29-45C2-A6EB-EDBF8254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E51BF07-1939-45CC-95A9-4A5455DF9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047641-412B-47B1-A82F-6CC33FA0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93BF4F-15B1-4385-BC2D-A3082658E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1908F6-DE04-49D8-99D1-7A2B31820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678A900-B004-4244-AEF0-E61D9CBE6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D99B36-2409-4627-A7D7-242C703C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4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F8642DF-9DF8-4069-B79D-2B1A65DCE0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D2E7857-AFEF-43FD-8799-BD8F808BC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34233A-55C8-45F0-A0C6-DF01C129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D16D56F-94C8-4502-B676-97CB18095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E33E4E1-836E-4146-AAD6-E52AEED4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3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2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503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98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29FD63-24FD-4BD5-963B-352F1AE9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37F489-7664-4A0B-9252-1791CA2EB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F8A883D-8BAC-44F3-AC46-4A3203BE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CE6C23-58C2-45D4-802D-D16C65FEE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7D8438-02F6-47B6-9D3D-E93AD87A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8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A5DAC6-9CEE-40EC-9F57-272107081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C9C6F71-4F4D-4EB6-BE2C-701A71D31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E3F675-37BA-48A2-8641-EBC6B00CB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3CD761-23D7-46CD-88FB-467CA8155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C8E135-D93D-4929-AC06-4A902F66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35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6335DF-AAD0-4A24-A73B-A6BC9322D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AF349E-67EB-4185-82A2-22BFDCFE2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693E3A4-842E-4178-909B-AD5BB939B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A681943-7BA3-4B7E-91F5-282BE3B15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C0CC1FE-85B1-46B3-98D5-6DB42803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C5AE745-B009-4CDC-979A-AECEA87AA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E390D4-872D-4CA8-B21E-131F18ED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46EBB8-E9D3-4D7B-B6FA-8B29EFC72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CB0A2BD-FFB0-4CC8-8AD7-ACEBD653C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B0CA8CF-D316-469C-B3C7-F184C94A6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DA25E00-2CDF-4FCB-8B9D-E529D512A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D570A80-E8C7-4643-BA8A-09C58A7F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110A9CF-AFBC-400E-B042-5C7B35665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AF1FC61-A12F-4CFE-8F01-2750E924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62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811F43-D331-4458-ABBB-6EB5CB35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29DC0F2-8773-4404-9188-4578DCA5F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3F00D48-A6DA-448B-9376-66689250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C584DE6-10B3-4465-9016-929D4ACD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35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0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11ABB4-84E6-4957-916D-CC332F6B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C7823A-AB17-46E4-B7FA-475AC7D0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6528C9-5884-4B4D-B36C-1A614FA1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00526-881B-4EFB-A2B1-E2EC6E673644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A9552C-5650-405C-942C-79F245E3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EA733B-55B7-42F8-B642-7A4DC9DA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E403C-4EB7-40BC-9395-955F62C492F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40E1113-501F-42FF-A817-B71D295CCD2C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39F007F-2479-4E1B-962F-B6FEF354E7FF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4FBB389D-F645-4EF0-A313-F1760EDDD65D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E8DDD8ED-37DB-433B-9BE3-ED56AB186990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:a16="http://schemas.microsoft.com/office/drawing/2014/main" xmlns="" id="{8A9AC1B6-7038-462A-A7C2-D0F29619BF17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E463789D-0C7C-454D-BFD9-1DE51E4C5BFC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84D431FD-AB15-4701-9AC6-CDB8CE4C764C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:a16="http://schemas.microsoft.com/office/drawing/2014/main" xmlns="" id="{E7D3F83A-004E-403A-8F03-CC8948CF9F67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5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4B881EB-1784-473B-8081-FDC8508B7613}"/>
              </a:ext>
            </a:extLst>
          </p:cNvPr>
          <p:cNvSpPr/>
          <p:nvPr userDrawn="1"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119E31C-4778-49B4-88E9-494EF71DCCA4}"/>
              </a:ext>
            </a:extLst>
          </p:cNvPr>
          <p:cNvSpPr/>
          <p:nvPr userDrawn="1"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AB8690DA-5449-464D-80A9-DCC9C148D31F}"/>
              </a:ext>
            </a:extLst>
          </p:cNvPr>
          <p:cNvGrpSpPr/>
          <p:nvPr userDrawn="1"/>
        </p:nvGrpSpPr>
        <p:grpSpPr>
          <a:xfrm>
            <a:off x="9347250" y="37980"/>
            <a:ext cx="2844750" cy="286020"/>
            <a:chOff x="9347250" y="37980"/>
            <a:chExt cx="2844750" cy="286020"/>
          </a:xfrm>
          <a:solidFill>
            <a:schemeClr val="accent1"/>
          </a:solidFill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315118C4-713A-4AB9-B08B-BD62864C2E6A}"/>
                </a:ext>
              </a:extLst>
            </p:cNvPr>
            <p:cNvSpPr/>
            <p:nvPr userDrawn="1"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3" name="Блок-схема: объединение 12">
              <a:extLst>
                <a:ext uri="{FF2B5EF4-FFF2-40B4-BE49-F238E27FC236}">
                  <a16:creationId xmlns:a16="http://schemas.microsoft.com/office/drawing/2014/main" xmlns="" id="{A0898C5B-FFF0-4624-824E-84E4C17CBB18}"/>
                </a:ext>
              </a:extLst>
            </p:cNvPr>
            <p:cNvSpPr/>
            <p:nvPr userDrawn="1"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7BCAD506-BA00-4E33-B68C-E5911E34BEAB}"/>
              </a:ext>
            </a:extLst>
          </p:cNvPr>
          <p:cNvGrpSpPr/>
          <p:nvPr userDrawn="1"/>
        </p:nvGrpSpPr>
        <p:grpSpPr>
          <a:xfrm>
            <a:off x="-35250" y="6583500"/>
            <a:ext cx="2844750" cy="274500"/>
            <a:chOff x="-35250" y="6583500"/>
            <a:chExt cx="2844750" cy="274500"/>
          </a:xfrm>
          <a:solidFill>
            <a:schemeClr val="accent1"/>
          </a:solidFill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501341E1-EFB0-48B5-8780-45599BABAF41}"/>
                </a:ext>
              </a:extLst>
            </p:cNvPr>
            <p:cNvSpPr/>
            <p:nvPr userDrawn="1"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1"/>
                </a:solidFill>
              </a:endParaRPr>
            </a:p>
          </p:txBody>
        </p:sp>
        <p:sp>
          <p:nvSpPr>
            <p:cNvPr id="16" name="Блок-схема: объединение 15">
              <a:extLst>
                <a:ext uri="{FF2B5EF4-FFF2-40B4-BE49-F238E27FC236}">
                  <a16:creationId xmlns:a16="http://schemas.microsoft.com/office/drawing/2014/main" xmlns="" id="{DE8C835F-D205-4D6A-8A82-F0DFE38F02AB}"/>
                </a:ext>
              </a:extLst>
            </p:cNvPr>
            <p:cNvSpPr/>
            <p:nvPr userDrawn="1"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4CD33-DABC-410A-BD36-1DCA673E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3D5518-2BCB-4680-9221-753F16692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5F3901-0A9D-4BAA-ACF5-F6122592A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D86D-8850-4174-A513-3260C86269E2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C2CB93-1072-43F2-ABE3-14EA4584B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93A61A2-8613-4B6C-91A7-00E13FEB1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A8B99-88B1-403C-9DBC-6EC1D179C5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0"/>
            <a:extLst>
              <a:ext uri="{FF2B5EF4-FFF2-40B4-BE49-F238E27FC236}">
                <a16:creationId xmlns:a16="http://schemas.microsoft.com/office/drawing/2014/main" xmlns="" id="{410B7607-B392-4C56-93C1-61C9FB74558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2" r:id="rId8"/>
    <p:sldLayoutId id="2147483663" r:id="rId9"/>
    <p:sldLayoutId id="2147483664" r:id="rId10"/>
    <p:sldLayoutId id="2147483665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6" r:id="rId17"/>
    <p:sldLayoutId id="214748366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microsoft.com/office/2007/relationships/hdphoto" Target="../media/hdphoto1.wdp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hyperlink" Target="https://vk.com/wall-215492735_18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12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5DE8DFF-3F79-4194-8C1C-AC4045CB4B77}"/>
              </a:ext>
            </a:extLst>
          </p:cNvPr>
          <p:cNvSpPr txBox="1"/>
          <p:nvPr/>
        </p:nvSpPr>
        <p:spPr>
          <a:xfrm rot="16200000">
            <a:off x="7098088" y="1138876"/>
            <a:ext cx="74377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0" dirty="0">
                <a:solidFill>
                  <a:srgbClr val="EAEBF6"/>
                </a:solidFill>
                <a:latin typeface="Impact" panose="020B0806030902050204" pitchFamily="34" charset="0"/>
              </a:rPr>
              <a:t>2024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="" xmlns:a16="http://schemas.microsoft.com/office/drawing/2014/main" id="{272A298C-7B2E-486B-BE7A-53E31A6ABD65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2517070">
            <a:off x="-2636045" y="4281089"/>
            <a:ext cx="10475952" cy="9800675"/>
          </a:xfrm>
          <a:custGeom>
            <a:avLst/>
            <a:gdLst>
              <a:gd name="connsiteX0" fmla="*/ 0 w 3251908"/>
              <a:gd name="connsiteY0" fmla="*/ 0 h 2907015"/>
              <a:gd name="connsiteX1" fmla="*/ 3251908 w 3251908"/>
              <a:gd name="connsiteY1" fmla="*/ 0 h 2907015"/>
              <a:gd name="connsiteX2" fmla="*/ 3251908 w 3251908"/>
              <a:gd name="connsiteY2" fmla="*/ 1983771 h 2907015"/>
              <a:gd name="connsiteX3" fmla="*/ 3251908 w 3251908"/>
              <a:gd name="connsiteY3" fmla="*/ 2372306 h 2907015"/>
              <a:gd name="connsiteX4" fmla="*/ 1853961 w 3251908"/>
              <a:gd name="connsiteY4" fmla="*/ 2653745 h 2907015"/>
              <a:gd name="connsiteX5" fmla="*/ 0 w 3251908"/>
              <a:gd name="connsiteY5" fmla="*/ 2742161 h 290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1908" h="2907015">
                <a:moveTo>
                  <a:pt x="0" y="0"/>
                </a:moveTo>
                <a:lnTo>
                  <a:pt x="3251908" y="0"/>
                </a:lnTo>
                <a:lnTo>
                  <a:pt x="3251908" y="1983771"/>
                </a:lnTo>
                <a:lnTo>
                  <a:pt x="3251908" y="2372306"/>
                </a:lnTo>
                <a:cubicBezTo>
                  <a:pt x="2808353" y="2339928"/>
                  <a:pt x="2227744" y="2475666"/>
                  <a:pt x="1853961" y="2653745"/>
                </a:cubicBezTo>
                <a:cubicBezTo>
                  <a:pt x="1303255" y="2915259"/>
                  <a:pt x="751303" y="3021110"/>
                  <a:pt x="0" y="274216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4148" dirty="0">
              <a:latin typeface="Rozha One" panose="02000000000000000000" pitchFamily="2" charset="77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D763FB59-6359-4312-AAE5-83C8D4A1EABB}"/>
              </a:ext>
            </a:extLst>
          </p:cNvPr>
          <p:cNvGrpSpPr/>
          <p:nvPr/>
        </p:nvGrpSpPr>
        <p:grpSpPr>
          <a:xfrm>
            <a:off x="10136039" y="28166"/>
            <a:ext cx="1786134" cy="821300"/>
            <a:chOff x="119586" y="173378"/>
            <a:chExt cx="1786134" cy="821300"/>
          </a:xfrm>
        </p:grpSpPr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CF5F3317-CDE2-40AD-AD1B-4884770AF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00"/>
            <a:stretch/>
          </p:blipFill>
          <p:spPr>
            <a:xfrm>
              <a:off x="908675" y="422265"/>
              <a:ext cx="997045" cy="418759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503F98F8-5EBC-401B-9FFC-1DB2421DB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602"/>
            <a:stretch/>
          </p:blipFill>
          <p:spPr>
            <a:xfrm>
              <a:off x="119586" y="173378"/>
              <a:ext cx="1062795" cy="821300"/>
            </a:xfrm>
            <a:prstGeom prst="rect">
              <a:avLst/>
            </a:prstGeom>
          </p:spPr>
        </p:pic>
      </p:grpSp>
      <p:sp>
        <p:nvSpPr>
          <p:cNvPr id="25" name="Заголовок 1">
            <a:extLst>
              <a:ext uri="{FF2B5EF4-FFF2-40B4-BE49-F238E27FC236}">
                <a16:creationId xmlns="" xmlns:a16="http://schemas.microsoft.com/office/drawing/2014/main" id="{5F3CF2A2-9817-5F18-7FF0-FD05D35D6188}"/>
              </a:ext>
            </a:extLst>
          </p:cNvPr>
          <p:cNvSpPr txBox="1">
            <a:spLocks/>
          </p:cNvSpPr>
          <p:nvPr/>
        </p:nvSpPr>
        <p:spPr>
          <a:xfrm>
            <a:off x="208094" y="1091060"/>
            <a:ext cx="9654718" cy="7054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0F6FC6"/>
                </a:solidFill>
              </a:rPr>
              <a:t>Карьерная </a:t>
            </a:r>
            <a:r>
              <a:rPr lang="ru-RU" sz="3600" b="1" dirty="0">
                <a:solidFill>
                  <a:srgbClr val="0F6FC6"/>
                </a:solidFill>
              </a:rPr>
              <a:t>маршрутизация молодого специалиста </a:t>
            </a:r>
            <a:endParaRPr lang="ru-RU" sz="3600" b="1" dirty="0" smtClean="0">
              <a:solidFill>
                <a:srgbClr val="0F6FC6"/>
              </a:solidFill>
            </a:endParaRPr>
          </a:p>
          <a:p>
            <a:pPr algn="l"/>
            <a:endParaRPr lang="ru-RU" sz="3600" dirty="0">
              <a:solidFill>
                <a:srgbClr val="002060"/>
              </a:solidFill>
            </a:endParaRPr>
          </a:p>
          <a:p>
            <a:pPr algn="l"/>
            <a:endParaRPr lang="ru-RU" sz="3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26" name="Заголовок 1"/>
          <p:cNvSpPr>
            <a:spLocks noGrp="1"/>
          </p:cNvSpPr>
          <p:nvPr>
            <p:ph type="ctrTitle"/>
          </p:nvPr>
        </p:nvSpPr>
        <p:spPr>
          <a:xfrm>
            <a:off x="340244" y="2084985"/>
            <a:ext cx="9144000" cy="457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ru-RU" sz="4400" dirty="0" smtClean="0">
                <a:solidFill>
                  <a:srgbClr val="0F6FC6"/>
                </a:solidFill>
                <a:latin typeface="Impact" panose="020B0806030902050204" pitchFamily="34" charset="0"/>
                <a:ea typeface="+mn-ea"/>
                <a:cs typeface="+mn-cs"/>
              </a:rPr>
              <a:t>«Вектор </a:t>
            </a:r>
            <a:r>
              <a:rPr lang="ru-RU" sz="4400" dirty="0" err="1" smtClean="0">
                <a:solidFill>
                  <a:srgbClr val="0F6FC6"/>
                </a:solidFill>
                <a:latin typeface="Impact" panose="020B0806030902050204" pitchFamily="34" charset="0"/>
                <a:ea typeface="+mn-ea"/>
                <a:cs typeface="+mn-cs"/>
              </a:rPr>
              <a:t>РУСАЛа</a:t>
            </a:r>
            <a:r>
              <a:rPr lang="ru-RU" sz="4400" dirty="0" smtClean="0">
                <a:solidFill>
                  <a:srgbClr val="0F6FC6"/>
                </a:solidFill>
                <a:latin typeface="Impact" panose="020B0806030902050204" pitchFamily="34" charset="0"/>
                <a:ea typeface="+mn-ea"/>
                <a:cs typeface="+mn-cs"/>
              </a:rPr>
              <a:t>»</a:t>
            </a:r>
            <a:r>
              <a:rPr lang="ru-RU" sz="4800" dirty="0" smtClean="0">
                <a:solidFill>
                  <a:srgbClr val="3D4495"/>
                </a:solidFill>
                <a:latin typeface="Impact" panose="020B0806030902050204" pitchFamily="34" charset="0"/>
              </a:rPr>
              <a:t/>
            </a:r>
            <a:br>
              <a:rPr lang="ru-RU" sz="4800" dirty="0" smtClean="0">
                <a:solidFill>
                  <a:srgbClr val="3D4495"/>
                </a:solidFill>
                <a:latin typeface="Impact" panose="020B0806030902050204" pitchFamily="34" charset="0"/>
              </a:rPr>
            </a:br>
            <a:endParaRPr lang="ru-RU" sz="4800" dirty="0">
              <a:solidFill>
                <a:srgbClr val="3D4495"/>
              </a:solidFill>
              <a:latin typeface="Impact" panose="020B0806030902050204" pitchFamily="34" charset="0"/>
            </a:endParaRPr>
          </a:p>
        </p:txBody>
      </p:sp>
      <p:sp>
        <p:nvSpPr>
          <p:cNvPr id="29" name="Подзаголовок 12">
            <a:extLst>
              <a:ext uri="{FF2B5EF4-FFF2-40B4-BE49-F238E27FC236}">
                <a16:creationId xmlns="" xmlns:a16="http://schemas.microsoft.com/office/drawing/2014/main" id="{6434D547-89CE-62C3-114B-BA4840C6DCCE}"/>
              </a:ext>
            </a:extLst>
          </p:cNvPr>
          <p:cNvSpPr txBox="1">
            <a:spLocks/>
          </p:cNvSpPr>
          <p:nvPr/>
        </p:nvSpPr>
        <p:spPr>
          <a:xfrm>
            <a:off x="7860049" y="5483999"/>
            <a:ext cx="4656216" cy="1385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rgbClr val="0F6FC6"/>
                </a:solidFill>
              </a:rPr>
              <a:t>Авторы: </a:t>
            </a:r>
          </a:p>
          <a:p>
            <a:pPr algn="l"/>
            <a:r>
              <a:rPr lang="ru-RU" b="1" dirty="0" smtClean="0">
                <a:solidFill>
                  <a:srgbClr val="0F6FC6"/>
                </a:solidFill>
              </a:rPr>
              <a:t>Кузнецова Ирина Викторовна</a:t>
            </a:r>
            <a:r>
              <a:rPr lang="ru-RU" sz="1900" b="1" dirty="0" smtClean="0">
                <a:solidFill>
                  <a:srgbClr val="0F6FC6"/>
                </a:solidFill>
              </a:rPr>
              <a:t> </a:t>
            </a:r>
            <a:endParaRPr lang="ru-RU" sz="1900" dirty="0" smtClean="0">
              <a:solidFill>
                <a:srgbClr val="0F6FC6"/>
              </a:solidFill>
            </a:endParaRPr>
          </a:p>
          <a:p>
            <a:pPr algn="l"/>
            <a:r>
              <a:rPr lang="ru-RU" b="1" dirty="0" smtClean="0">
                <a:solidFill>
                  <a:srgbClr val="0F6FC6"/>
                </a:solidFill>
              </a:rPr>
              <a:t>Моисеенко Наталья Сергеевна</a:t>
            </a:r>
            <a:endParaRPr lang="ru-RU" sz="1900" dirty="0">
              <a:solidFill>
                <a:srgbClr val="0F6FC6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1" y="4956098"/>
            <a:ext cx="1986990" cy="1946438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00" y="931840"/>
            <a:ext cx="1753009" cy="1729246"/>
          </a:xfrm>
          <a:prstGeom prst="ellipse">
            <a:avLst/>
          </a:prstGeom>
          <a:noFill/>
        </p:spPr>
      </p:pic>
      <p:sp>
        <p:nvSpPr>
          <p:cNvPr id="24" name="Freeform 3"/>
          <p:cNvSpPr/>
          <p:nvPr/>
        </p:nvSpPr>
        <p:spPr>
          <a:xfrm>
            <a:off x="2347798" y="2382603"/>
            <a:ext cx="5386369" cy="3108823"/>
          </a:xfrm>
          <a:custGeom>
            <a:avLst/>
            <a:gdLst/>
            <a:ahLst/>
            <a:cxnLst/>
            <a:rect l="l" t="t" r="r" b="b"/>
            <a:pathLst>
              <a:path w="7234813" h="4114800">
                <a:moveTo>
                  <a:pt x="0" y="0"/>
                </a:moveTo>
                <a:lnTo>
                  <a:pt x="7234814" y="0"/>
                </a:lnTo>
                <a:lnTo>
                  <a:pt x="72348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xmlns:lc="http://schemas.openxmlformats.org/drawingml/2006/lockedCanvas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5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sn.berkeley.edu/images/building_partnershi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986" y="-781920"/>
            <a:ext cx="605481" cy="4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160338"/>
            <a:ext cx="121920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СРЕДСТВА И СПОСОБЫ РЕАЛИЗАЦИИ ПРАКТИКИ НАСТАВНИЧЕСТВА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648" y="536462"/>
            <a:ext cx="4185318" cy="5852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" y="522985"/>
            <a:ext cx="4611213" cy="60522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8814" t="4659" r="3478" b="2585"/>
          <a:stretch/>
        </p:blipFill>
        <p:spPr>
          <a:xfrm>
            <a:off x="3891000" y="522985"/>
            <a:ext cx="3914648" cy="589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2957" y="1089000"/>
            <a:ext cx="157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326000" y="3384160"/>
            <a:ext cx="157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507483" y="4234105"/>
            <a:ext cx="157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911858" y="1290641"/>
            <a:ext cx="157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1231" y="1944000"/>
            <a:ext cx="1572904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sn.berkeley.edu/images/building_partnershi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986" y="-781920"/>
            <a:ext cx="605481" cy="4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160338"/>
            <a:ext cx="12192000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СРЕДСТВА И СПОСОБЫ РЕАЛИЗАЦИИ ПРАКТИКИ НАСТАВНИЧЕСТВА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98" y="585137"/>
            <a:ext cx="4378218" cy="61985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294" y="1265034"/>
            <a:ext cx="5601000" cy="3865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r="2095"/>
          <a:stretch/>
        </p:blipFill>
        <p:spPr>
          <a:xfrm>
            <a:off x="5421000" y="2499553"/>
            <a:ext cx="5429501" cy="3626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b="7046"/>
          <a:stretch/>
        </p:blipFill>
        <p:spPr>
          <a:xfrm>
            <a:off x="6708705" y="3587290"/>
            <a:ext cx="4869716" cy="308730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98186" y="659954"/>
            <a:ext cx="35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МОДУЛЬ «ПРОФИ +»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441" y="4530776"/>
            <a:ext cx="218055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6000" y="3924000"/>
            <a:ext cx="1215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7132" y="1510406"/>
            <a:ext cx="3288868" cy="37188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072960" y="3407290"/>
            <a:ext cx="1215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98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66000" y="5785645"/>
            <a:ext cx="6797417" cy="846476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/>
            <a:endParaRPr lang="ru-RU" sz="32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1026" name="Picture 2" descr="https://casn.berkeley.edu/images/building_partnershi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986" y="-781920"/>
            <a:ext cx="605481" cy="4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downloader.disk.yandex.ru/preview/f033b783df2b1e082d549e06f800e97b2bb7fcab373e406c3a94e6c75bd0b37b/66c3a898/Wn2xFbBXnqAUQOeWYkMMlJ4_CQsdLizJqMJ5p2_SSRsf_WPg18o7BqLyrcCMI4Oar3OYxC1Z0jPsdn_nawfemQ%3D%3D?uid=0&amp;filename=2024-08-19_23-17-58.png&amp;disposition=inline&amp;hash=&amp;limit=0&amp;content_type=image%2Fpng&amp;owner_uid=0&amp;tknv=v2&amp;size=2048x204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downloader.disk.yandex.ru/preview/f033b783df2b1e082d549e06f800e97b2bb7fcab373e406c3a94e6c75bd0b37b/66c3a898/Wn2xFbBXnqAUQOeWYkMMlJ4_CQsdLizJqMJ5p2_SSRsf_WPg18o7BqLyrcCMI4Oar3OYxC1Z0jPsdn_nawfemQ%3D%3D?uid=0&amp;filename=2024-08-19_23-17-58.png&amp;disposition=inline&amp;hash=&amp;limit=0&amp;content_type=image%2Fpng&amp;owner_uid=0&amp;tknv=v2&amp;size=2048x204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https://downloader.disk.yandex.ru/preview/a1f3c9d7fe697f2f3b6d678518377779fcf97ddafd56d08f00fd14e229eb5f8c/66c3a956/PgrR7mJ-HRecbwGt2Osy2g55u8CYtsG_9F3iE1wDhsw4C32SDa6aqmqftRRzqe7mqC8jUbwFb8Yn9MkfbPS-TA%3D%3D?uid=0&amp;filename=2024-08-19_23-21-13.png&amp;disposition=inline&amp;hash=&amp;limit=0&amp;content_type=image%2Fpng&amp;owner_uid=0&amp;tknv=v2&amp;size=2048x2048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52" y="609692"/>
            <a:ext cx="3757613" cy="2745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000" y="573878"/>
            <a:ext cx="5860950" cy="31725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6" y="3355512"/>
            <a:ext cx="5484921" cy="310107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374" y="2759595"/>
            <a:ext cx="5346279" cy="2919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1000" y="1494000"/>
            <a:ext cx="1035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51000" y="3047671"/>
            <a:ext cx="54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66000" y="864000"/>
            <a:ext cx="243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9555922" y="1194798"/>
            <a:ext cx="243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721747" y="2782522"/>
            <a:ext cx="243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13671" b="6484"/>
          <a:stretch/>
        </p:blipFill>
        <p:spPr>
          <a:xfrm>
            <a:off x="8430522" y="1170930"/>
            <a:ext cx="3779999" cy="57312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7615" y="-9983"/>
            <a:ext cx="12218136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ЖУРНАЛ  НАСТАВНИКА                                    </a:t>
            </a:r>
          </a:p>
          <a:p>
            <a:pPr algn="ctr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7615" y="17853"/>
            <a:ext cx="12218136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ЖУРНАЛ  НАСТАВНИКА                                                                        ОТЧЕТ О РЕАЛИЗАЦИИИНДИВИДУАЛЬНОЙ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                КАРТЫ РАЗВИТИЯ      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86000" y="2759595"/>
            <a:ext cx="1170000" cy="3922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0221" y="2815059"/>
            <a:ext cx="1170533" cy="16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4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6000" y="5850427"/>
            <a:ext cx="6797417" cy="846476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ctr"/>
            <a:endParaRPr lang="ru-RU" sz="3200" dirty="0" smtClean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1026" name="Picture 2" descr="https://casn.berkeley.edu/images/building_partnershi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986" y="-781920"/>
            <a:ext cx="605481" cy="4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160337"/>
            <a:ext cx="121920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ИННОВАЦИОННОЙ ОЦЕНКИ «ПОРТФОЛИО НАСТАВЛЯЕМОГО»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downloader.disk.yandex.ru/preview/f033b783df2b1e082d549e06f800e97b2bb7fcab373e406c3a94e6c75bd0b37b/66c3a898/Wn2xFbBXnqAUQOeWYkMMlJ4_CQsdLizJqMJ5p2_SSRsf_WPg18o7BqLyrcCMI4Oar3OYxC1Z0jPsdn_nawfemQ%3D%3D?uid=0&amp;filename=2024-08-19_23-17-58.png&amp;disposition=inline&amp;hash=&amp;limit=0&amp;content_type=image%2Fpng&amp;owner_uid=0&amp;tknv=v2&amp;size=2048x204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downloader.disk.yandex.ru/preview/f033b783df2b1e082d549e06f800e97b2bb7fcab373e406c3a94e6c75bd0b37b/66c3a898/Wn2xFbBXnqAUQOeWYkMMlJ4_CQsdLizJqMJ5p2_SSRsf_WPg18o7BqLyrcCMI4Oar3OYxC1Z0jPsdn_nawfemQ%3D%3D?uid=0&amp;filename=2024-08-19_23-17-58.png&amp;disposition=inline&amp;hash=&amp;limit=0&amp;content_type=image%2Fpng&amp;owner_uid=0&amp;tknv=v2&amp;size=2048x204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577" y="593999"/>
            <a:ext cx="1847369" cy="25760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828" y="3681779"/>
            <a:ext cx="2235072" cy="31604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AutoShape 6" descr="https://downloader.disk.yandex.ru/preview/a1f3c9d7fe697f2f3b6d678518377779fcf97ddafd56d08f00fd14e229eb5f8c/66c3a956/PgrR7mJ-HRecbwGt2Osy2g55u8CYtsG_9F3iE1wDhsw4C32SDa6aqmqftRRzqe7mqC8jUbwFb8Yn9MkfbPS-TA%3D%3D?uid=0&amp;filename=2024-08-19_23-21-13.png&amp;disposition=inline&amp;hash=&amp;limit=0&amp;content_type=image%2Fpng&amp;owner_uid=0&amp;tknv=v2&amp;size=2048x2048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2088"/>
          <a:stretch/>
        </p:blipFill>
        <p:spPr>
          <a:xfrm>
            <a:off x="49991" y="3669261"/>
            <a:ext cx="2213449" cy="31604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r="2384"/>
          <a:stretch/>
        </p:blipFill>
        <p:spPr>
          <a:xfrm>
            <a:off x="2296120" y="569347"/>
            <a:ext cx="1805030" cy="26301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t="1" b="2384"/>
          <a:stretch/>
        </p:blipFill>
        <p:spPr>
          <a:xfrm>
            <a:off x="4134790" y="558164"/>
            <a:ext cx="1886223" cy="26148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/>
          <a:srcRect b="52699"/>
          <a:stretch/>
        </p:blipFill>
        <p:spPr>
          <a:xfrm>
            <a:off x="6916604" y="4738162"/>
            <a:ext cx="3130985" cy="20949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r="2873" b="2412"/>
          <a:stretch/>
        </p:blipFill>
        <p:spPr>
          <a:xfrm rot="5400000">
            <a:off x="9558303" y="4227112"/>
            <a:ext cx="2151243" cy="30539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9278" y="3636035"/>
            <a:ext cx="2281667" cy="31974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65175" y="2426648"/>
            <a:ext cx="10657742" cy="313932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Договор о трудоустройстве на период производственной практики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Свидетельство о профессиональной подготовке по профессии «Водитель погрузчика»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Производственная характеристика по результатам прохождения производственной практики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Договор о трудоустройстве на постоянной основе</a:t>
            </a:r>
          </a:p>
          <a:p>
            <a:r>
              <a:rPr lang="ru-RU" dirty="0">
                <a:solidFill>
                  <a:schemeClr val="bg1"/>
                </a:solidFill>
              </a:rPr>
              <a:t>Договор о целевом </a:t>
            </a:r>
            <a:r>
              <a:rPr lang="ru-RU" dirty="0" smtClean="0">
                <a:solidFill>
                  <a:schemeClr val="bg1"/>
                </a:solidFill>
              </a:rPr>
              <a:t>обучении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Приказ о переводе на обучение по индивидуальному плану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Свидетельство о квалификации «Автомеханик по предпродажной подготовке и техническому обслуживанию автотранспортных средств» - третий квалификационный уровень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Протокол результатов демонстрационного экзамена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Диплом СПО  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76000" y="1539000"/>
            <a:ext cx="697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426000" y="5785645"/>
            <a:ext cx="990000" cy="4232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221810" y="5702593"/>
            <a:ext cx="990000" cy="4232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93416" y="5048621"/>
            <a:ext cx="993734" cy="42675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41000" y="1539000"/>
            <a:ext cx="4995000" cy="63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1421" y="5655472"/>
            <a:ext cx="987638" cy="42675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825727" y="5602950"/>
            <a:ext cx="990000" cy="4232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21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97391327"/>
              </p:ext>
            </p:extLst>
          </p:nvPr>
        </p:nvGraphicFramePr>
        <p:xfrm>
          <a:off x="111000" y="-81000"/>
          <a:ext cx="6435000" cy="693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11000" y="7105"/>
            <a:ext cx="5781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               </a:t>
            </a:r>
            <a:r>
              <a:rPr lang="ru-RU" sz="2000" b="1" u="sng" dirty="0" smtClean="0">
                <a:solidFill>
                  <a:srgbClr val="0070C0"/>
                </a:solidFill>
              </a:rPr>
              <a:t>Качественные результаты 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улучшение </a:t>
            </a:r>
            <a:r>
              <a:rPr lang="ru-RU" sz="1600" b="1" dirty="0">
                <a:solidFill>
                  <a:srgbClr val="002060"/>
                </a:solidFill>
              </a:rPr>
              <a:t>образовательных результатов </a:t>
            </a:r>
            <a:r>
              <a:rPr lang="ru-RU" sz="1600" b="1" dirty="0" smtClean="0">
                <a:solidFill>
                  <a:srgbClr val="002060"/>
                </a:solidFill>
              </a:rPr>
              <a:t>студентов</a:t>
            </a:r>
            <a:r>
              <a:rPr lang="ru-RU" sz="1600" b="1" dirty="0">
                <a:solidFill>
                  <a:srgbClr val="002060"/>
                </a:solidFill>
              </a:rPr>
              <a:t>;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готовность </a:t>
            </a:r>
            <a:r>
              <a:rPr lang="ru-RU" sz="1600" b="1" dirty="0">
                <a:solidFill>
                  <a:srgbClr val="002060"/>
                </a:solidFill>
              </a:rPr>
              <a:t>выпускников к самостоятельной, осознанной и социально-продуктивной деятельности</a:t>
            </a:r>
            <a:r>
              <a:rPr lang="ru-RU" sz="1600" b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раскрытие </a:t>
            </a:r>
            <a:r>
              <a:rPr lang="ru-RU" sz="1600" b="1" dirty="0">
                <a:solidFill>
                  <a:srgbClr val="002060"/>
                </a:solidFill>
              </a:rPr>
              <a:t>профессионального потенциала обучающихся</a:t>
            </a:r>
            <a:r>
              <a:rPr lang="ru-RU" sz="1600" b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сокращение </a:t>
            </a:r>
            <a:r>
              <a:rPr lang="ru-RU" sz="1600" b="1" dirty="0">
                <a:solidFill>
                  <a:srgbClr val="002060"/>
                </a:solidFill>
              </a:rPr>
              <a:t>периода профессиональной и социальной адаптации выпускников</a:t>
            </a:r>
            <a:r>
              <a:rPr lang="ru-RU" sz="1600" b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выстроены </a:t>
            </a:r>
            <a:r>
              <a:rPr lang="ru-RU" sz="1600" b="1" dirty="0">
                <a:solidFill>
                  <a:srgbClr val="002060"/>
                </a:solidFill>
              </a:rPr>
              <a:t>партнерские отношения между участниками практики наставничества</a:t>
            </a:r>
            <a:r>
              <a:rPr lang="ru-RU" sz="1600" b="1" dirty="0" smtClean="0">
                <a:solidFill>
                  <a:srgbClr val="002060"/>
                </a:solidFill>
              </a:rPr>
              <a:t>;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повышение </a:t>
            </a:r>
            <a:r>
              <a:rPr lang="ru-RU" sz="1600" b="1" dirty="0">
                <a:solidFill>
                  <a:srgbClr val="002060"/>
                </a:solidFill>
              </a:rPr>
              <a:t>мотивации у наставляемых к постановке и достижению новых целей</a:t>
            </a:r>
            <a:r>
              <a:rPr lang="ru-RU" sz="1600" b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сформирован </a:t>
            </a:r>
            <a:r>
              <a:rPr lang="ru-RU" sz="1600" b="1" dirty="0">
                <a:solidFill>
                  <a:srgbClr val="002060"/>
                </a:solidFill>
              </a:rPr>
              <a:t>навык полноценной включенности в производительный труд</a:t>
            </a:r>
            <a:r>
              <a:rPr lang="ru-RU" sz="1600" b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</a:rPr>
              <a:t>сформированы </a:t>
            </a:r>
            <a:r>
              <a:rPr lang="ru-RU" sz="1600" b="1" dirty="0">
                <a:solidFill>
                  <a:srgbClr val="002060"/>
                </a:solidFill>
              </a:rPr>
              <a:t>личностные качества: </a:t>
            </a:r>
            <a:r>
              <a:rPr lang="ru-RU" sz="1600" b="1" dirty="0" smtClean="0">
                <a:solidFill>
                  <a:srgbClr val="002060"/>
                </a:solidFill>
              </a:rPr>
              <a:t>  инициативность</a:t>
            </a:r>
            <a:r>
              <a:rPr lang="ru-RU" sz="1600" b="1" dirty="0">
                <a:solidFill>
                  <a:srgbClr val="002060"/>
                </a:solidFill>
              </a:rPr>
              <a:t>, исполнительность, нацеленность на результат, высокое чувство </a:t>
            </a:r>
            <a:r>
              <a:rPr lang="ru-RU" sz="1600" b="1" dirty="0" smtClean="0">
                <a:solidFill>
                  <a:srgbClr val="002060"/>
                </a:solidFill>
              </a:rPr>
              <a:t>ответственности</a:t>
            </a: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41000" y="6517201"/>
            <a:ext cx="540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411000" y="172533"/>
            <a:ext cx="0" cy="652933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1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sn.berkeley.edu/images/building_partnershi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986" y="-781920"/>
            <a:ext cx="605481" cy="4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96924"/>
            <a:ext cx="1219200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ПРЕЗЕНТАЦИИ ПРАКТИКИ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81515" y="586361"/>
            <a:ext cx="402290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</a:rPr>
              <a:t>Практика была представлена </a:t>
            </a:r>
            <a:r>
              <a:rPr lang="ru-RU" sz="1400" dirty="0">
                <a:solidFill>
                  <a:srgbClr val="0070C0"/>
                </a:solidFill>
              </a:rPr>
              <a:t>18 октября 2023 года </a:t>
            </a:r>
            <a:r>
              <a:rPr lang="ru-RU" sz="1400" dirty="0" smtClean="0">
                <a:solidFill>
                  <a:srgbClr val="0070C0"/>
                </a:solidFill>
              </a:rPr>
              <a:t>на круглом столе </a:t>
            </a:r>
            <a:r>
              <a:rPr lang="ru-RU" sz="1400" dirty="0">
                <a:solidFill>
                  <a:srgbClr val="0070C0"/>
                </a:solidFill>
              </a:rPr>
              <a:t>«НАСТАВНИЧЕСТВО И ВЗАИМОДЕЙСТВИЕ СИСТЕМЫ ОБРАЗОВАНИЯ С БИЗНЕС-ПАРТНЕРАМИ</a:t>
            </a:r>
            <a:r>
              <a:rPr lang="ru-RU" sz="1400" dirty="0" smtClean="0">
                <a:solidFill>
                  <a:srgbClr val="0070C0"/>
                </a:solidFill>
              </a:rPr>
              <a:t>», проводимом </a:t>
            </a:r>
            <a:r>
              <a:rPr lang="ru-RU" sz="1400" dirty="0">
                <a:solidFill>
                  <a:srgbClr val="0070C0"/>
                </a:solidFill>
              </a:rPr>
              <a:t> </a:t>
            </a:r>
            <a:r>
              <a:rPr lang="ru-RU" sz="1400" dirty="0" smtClean="0">
                <a:solidFill>
                  <a:srgbClr val="0070C0"/>
                </a:solidFill>
              </a:rPr>
              <a:t>на </a:t>
            </a:r>
            <a:r>
              <a:rPr lang="ru-RU" sz="1400" dirty="0">
                <a:solidFill>
                  <a:srgbClr val="0070C0"/>
                </a:solidFill>
              </a:rPr>
              <a:t>базе Новосибирского колледжа автосервиса и дорожного </a:t>
            </a:r>
            <a:r>
              <a:rPr lang="ru-RU" sz="1400" dirty="0" smtClean="0">
                <a:solidFill>
                  <a:srgbClr val="0070C0"/>
                </a:solidFill>
              </a:rPr>
              <a:t>хозяйства при участии дилеров </a:t>
            </a:r>
            <a:r>
              <a:rPr lang="ru-RU" sz="1400" dirty="0">
                <a:solidFill>
                  <a:srgbClr val="0070C0"/>
                </a:solidFill>
              </a:rPr>
              <a:t>СФО, </a:t>
            </a:r>
            <a:r>
              <a:rPr lang="ru-RU" sz="1400" dirty="0" smtClean="0">
                <a:solidFill>
                  <a:srgbClr val="0070C0"/>
                </a:solidFill>
              </a:rPr>
              <a:t>Ассоциации РОАД, Национального агентства развития квалификаций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-50" t="2860" r="51064" b="3982"/>
          <a:stretch/>
        </p:blipFill>
        <p:spPr>
          <a:xfrm>
            <a:off x="4874422" y="2507511"/>
            <a:ext cx="3237088" cy="42110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82966" y="2279468"/>
            <a:ext cx="34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sz="1600" i="1" u="sng" dirty="0">
                <a:solidFill>
                  <a:srgbClr val="0070C0"/>
                </a:solidFill>
                <a:hlinkClick r:id="rId4"/>
              </a:rPr>
              <a:t>https://vk.com/wall-215492735_182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8" name="AutoShape 2" descr="https://sun9-54.userapi.com/impg/aXFVPvOuofBOQzxbFiExdquCykOWS0ibMVQ76Q/2lWaW4eVlr8.jpg?size=810x1080&amp;quality=96&amp;sign=936c78f6be1795bed757503d29b6a178&amp;type=alb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t="9871" b="5828"/>
          <a:stretch/>
        </p:blipFill>
        <p:spPr>
          <a:xfrm>
            <a:off x="12266" y="566561"/>
            <a:ext cx="4407000" cy="6271639"/>
          </a:xfrm>
          <a:prstGeom prst="rect">
            <a:avLst/>
          </a:prstGeom>
          <a:ln w="28575">
            <a:solidFill>
              <a:srgbClr val="0F6FC6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68310"/>
            <a:ext cx="1651254" cy="22016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t="5978"/>
          <a:stretch/>
        </p:blipFill>
        <p:spPr>
          <a:xfrm>
            <a:off x="8889385" y="558589"/>
            <a:ext cx="3107068" cy="28879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89385" y="3370594"/>
            <a:ext cx="3268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F6FC6"/>
                </a:solidFill>
              </a:rPr>
              <a:t>Материалы практики наставничества, размещенные на сайте ОУ</a:t>
            </a:r>
            <a:endParaRPr lang="ru-RU" sz="1400" dirty="0">
              <a:solidFill>
                <a:srgbClr val="0F6FC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66666" y="5364000"/>
            <a:ext cx="330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Данную практику колледж повторил еще на 13 студентах и продолжает реализовывать в текущем году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9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sn.berkeley.edu/images/building_partnershi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986" y="-781920"/>
            <a:ext cx="605481" cy="4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90314" y="309291"/>
            <a:ext cx="856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АКТУАЛЬНОСТЬ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49000" y="109236"/>
            <a:ext cx="675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АКТУАЛЬНОСТЬ</a:t>
            </a:r>
            <a:endParaRPr lang="ru-RU" sz="2400" b="1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3" name="Picture 6" descr="https://www.admnkz.info/image/journal/article?img_id=2918042&amp;t=15879773551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000" y="0"/>
            <a:ext cx="2982193" cy="16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5575" y="3204000"/>
            <a:ext cx="7311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</a:rPr>
              <a:t>- опыт работы по должности - не менее 2-х </a:t>
            </a:r>
            <a:r>
              <a:rPr lang="ru-RU" sz="2000" i="1" dirty="0" smtClean="0">
                <a:solidFill>
                  <a:srgbClr val="002060"/>
                </a:solidFill>
              </a:rPr>
              <a:t>лет; 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i="1" dirty="0">
                <a:solidFill>
                  <a:srgbClr val="002060"/>
                </a:solidFill>
              </a:rPr>
              <a:t>- быстрая адаптация на рабочем месте – 3 </a:t>
            </a:r>
            <a:r>
              <a:rPr lang="ru-RU" sz="2000" i="1" dirty="0" smtClean="0">
                <a:solidFill>
                  <a:srgbClr val="002060"/>
                </a:solidFill>
              </a:rPr>
              <a:t>месяца; 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i="1" dirty="0" smtClean="0">
                <a:solidFill>
                  <a:srgbClr val="002060"/>
                </a:solidFill>
              </a:rPr>
              <a:t>- полноценная включенность </a:t>
            </a:r>
            <a:r>
              <a:rPr lang="ru-RU" sz="2000" i="1" dirty="0">
                <a:solidFill>
                  <a:srgbClr val="002060"/>
                </a:solidFill>
              </a:rPr>
              <a:t>в производительный труд </a:t>
            </a:r>
            <a:r>
              <a:rPr lang="ru-RU" sz="2000" i="1" dirty="0" smtClean="0">
                <a:solidFill>
                  <a:srgbClr val="002060"/>
                </a:solidFill>
              </a:rPr>
              <a:t>с </a:t>
            </a:r>
            <a:r>
              <a:rPr lang="ru-RU" sz="2000" i="1" dirty="0" smtClean="0">
                <a:solidFill>
                  <a:srgbClr val="002060"/>
                </a:solidFill>
              </a:rPr>
              <a:t>  </a:t>
            </a:r>
          </a:p>
          <a:p>
            <a:r>
              <a:rPr lang="ru-RU" sz="2000" i="1" dirty="0" smtClean="0">
                <a:solidFill>
                  <a:srgbClr val="002060"/>
                </a:solidFill>
              </a:rPr>
              <a:t>  первых </a:t>
            </a:r>
            <a:r>
              <a:rPr lang="ru-RU" sz="2000" i="1" dirty="0" smtClean="0">
                <a:solidFill>
                  <a:srgbClr val="002060"/>
                </a:solidFill>
              </a:rPr>
              <a:t>дней работы; </a:t>
            </a:r>
          </a:p>
          <a:p>
            <a:r>
              <a:rPr lang="ru-RU" sz="2000" i="1" dirty="0" smtClean="0">
                <a:solidFill>
                  <a:srgbClr val="002060"/>
                </a:solidFill>
              </a:rPr>
              <a:t>- </a:t>
            </a:r>
            <a:r>
              <a:rPr lang="ru-RU" sz="2000" i="1" dirty="0">
                <a:solidFill>
                  <a:srgbClr val="002060"/>
                </a:solidFill>
              </a:rPr>
              <a:t>смежная профессия - минимум одна;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i="1" dirty="0" smtClean="0">
                <a:solidFill>
                  <a:srgbClr val="002060"/>
                </a:solidFill>
              </a:rPr>
              <a:t>- наличие </a:t>
            </a:r>
            <a:r>
              <a:rPr lang="ru-RU" sz="2000" i="1" dirty="0">
                <a:solidFill>
                  <a:srgbClr val="002060"/>
                </a:solidFill>
              </a:rPr>
              <a:t>практических навыков и прочной базы </a:t>
            </a:r>
            <a:r>
              <a:rPr lang="ru-RU" sz="2000" i="1" dirty="0" smtClean="0">
                <a:solidFill>
                  <a:srgbClr val="002060"/>
                </a:solidFill>
              </a:rPr>
              <a:t>  </a:t>
            </a:r>
          </a:p>
          <a:p>
            <a:r>
              <a:rPr lang="ru-RU" sz="2000" i="1" dirty="0" smtClean="0">
                <a:solidFill>
                  <a:srgbClr val="002060"/>
                </a:solidFill>
              </a:rPr>
              <a:t>  теоретических </a:t>
            </a:r>
            <a:r>
              <a:rPr lang="ru-RU" sz="2000" i="1" dirty="0">
                <a:solidFill>
                  <a:srgbClr val="002060"/>
                </a:solidFill>
              </a:rPr>
              <a:t>знаний; 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i="1" dirty="0">
                <a:solidFill>
                  <a:srgbClr val="002060"/>
                </a:solidFill>
              </a:rPr>
              <a:t>- инициативность; 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i="1" dirty="0">
                <a:solidFill>
                  <a:srgbClr val="002060"/>
                </a:solidFill>
              </a:rPr>
              <a:t>- исполнительность; 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i="1" dirty="0">
                <a:solidFill>
                  <a:srgbClr val="002060"/>
                </a:solidFill>
              </a:rPr>
              <a:t>- нацеленность на результат; 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i="1" dirty="0">
                <a:solidFill>
                  <a:srgbClr val="002060"/>
                </a:solidFill>
              </a:rPr>
              <a:t>- высокое чувство </a:t>
            </a:r>
            <a:r>
              <a:rPr lang="ru-RU" sz="2000" i="1" dirty="0" smtClean="0">
                <a:solidFill>
                  <a:srgbClr val="002060"/>
                </a:solidFill>
              </a:rPr>
              <a:t>ответственности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4" name="Freeform 2"/>
          <p:cNvSpPr/>
          <p:nvPr/>
        </p:nvSpPr>
        <p:spPr>
          <a:xfrm>
            <a:off x="7716000" y="3699000"/>
            <a:ext cx="4158815" cy="2823369"/>
          </a:xfrm>
          <a:custGeom>
            <a:avLst/>
            <a:gdLst/>
            <a:ahLst/>
            <a:cxnLst/>
            <a:rect l="l" t="t" r="r" b="b"/>
            <a:pathLst>
              <a:path w="8947630" h="7450935">
                <a:moveTo>
                  <a:pt x="0" y="0"/>
                </a:moveTo>
                <a:lnTo>
                  <a:pt x="8947629" y="0"/>
                </a:lnTo>
                <a:lnTo>
                  <a:pt x="8947629" y="7450935"/>
                </a:lnTo>
                <a:lnTo>
                  <a:pt x="0" y="74509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xmlns:lc="http://schemas.openxmlformats.org/drawingml/2006/lockedCanvas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7046" y="689237"/>
            <a:ext cx="877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>
                <a:solidFill>
                  <a:srgbClr val="002060"/>
                </a:solidFill>
              </a:rPr>
              <a:t>Сегодня работодатель ждет от выпускника быстрой адаптации на рабочем месте, наличие практических навыков и прочной базы теоретических знаний, умения самостоятельно организовывать свое рабочее место, полноценной включенности в производительный труд с первых дней работы, владение смежной профессией, его интересуют такие качества как инициативность, исполнительность, нацеленность на результат и высокое чувство ответственности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975" y="2731132"/>
            <a:ext cx="1028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ТРЕБОВАНИЯ РАБОТОДАТЕЛЕЙ, КОТОРЫЕ ЛЕГЛИ В КАЧЕСТВЕННЫЕ ПОКАЗАТЕЛИ ПРАКТИКИ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sn.berkeley.edu/images/building_partnershi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986" y="-781920"/>
            <a:ext cx="605481" cy="4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90314" y="309291"/>
            <a:ext cx="856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АКТУАЛЬНОСТЬ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262" t="4268" r="18952" b="6001"/>
          <a:stretch/>
        </p:blipFill>
        <p:spPr>
          <a:xfrm>
            <a:off x="10686000" y="4014000"/>
            <a:ext cx="1160669" cy="1713370"/>
          </a:xfrm>
          <a:prstGeom prst="rect">
            <a:avLst/>
          </a:prstGeom>
        </p:spPr>
      </p:pic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070830974"/>
              </p:ext>
            </p:extLst>
          </p:nvPr>
        </p:nvGraphicFramePr>
        <p:xfrm>
          <a:off x="15295" y="1857753"/>
          <a:ext cx="10358639" cy="500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491149" y="2982147"/>
            <a:ext cx="270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АДАПТАЦИЯ НА ПЕРВОМ 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РАБОЧЕМ </a:t>
            </a:r>
            <a:r>
              <a:rPr lang="ru-RU" dirty="0" smtClean="0">
                <a:solidFill>
                  <a:srgbClr val="0070C0"/>
                </a:solidFill>
              </a:rPr>
              <a:t>МЕСТЕ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575" y="696547"/>
            <a:ext cx="11949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ru-RU" sz="1600" i="1" dirty="0" smtClean="0">
                <a:solidFill>
                  <a:srgbClr val="002060"/>
                </a:solidFill>
              </a:rPr>
              <a:t>У выпускников </a:t>
            </a:r>
            <a:r>
              <a:rPr lang="ru-RU" sz="1600" i="1" dirty="0">
                <a:solidFill>
                  <a:srgbClr val="002060"/>
                </a:solidFill>
              </a:rPr>
              <a:t>образовательных учреждений часто заранее формируются определенные ожидания и представления об их будущей работе. В случае, если они окажутся ошибочными или необоснованными, молодой специалист будет чувствовать разочарование и неудовлетворенность от выбранной профессии, что негативно отразиться на мотивации работника, производительности труда или приведет к его </a:t>
            </a:r>
            <a:r>
              <a:rPr lang="ru-RU" sz="1600" i="1" dirty="0" smtClean="0">
                <a:solidFill>
                  <a:srgbClr val="002060"/>
                </a:solidFill>
              </a:rPr>
              <a:t>увольнению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8820" y="133587"/>
            <a:ext cx="3262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АКТУАЛЬНОСТЬ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35AFABD5-7DA5-4A77-A223-52FD20E89B98}"/>
              </a:ext>
            </a:extLst>
          </p:cNvPr>
          <p:cNvSpPr/>
          <p:nvPr/>
        </p:nvSpPr>
        <p:spPr>
          <a:xfrm>
            <a:off x="7448157" y="4123407"/>
            <a:ext cx="706083" cy="7060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5B1F636-9D2B-4B78-BFF5-8AB1AC469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133" y="2836542"/>
            <a:ext cx="4590000" cy="855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ru-RU" dirty="0"/>
              <a:t>ЦЕЛЬ: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FDADBA8-D1B6-43A2-93E0-2AB83224A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5090" y="4258161"/>
            <a:ext cx="5985000" cy="2174347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Построение профессиональной карьеры молодых специалистов на предприятии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промышленного 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комплекса через практику двойного наставничества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бесшовную адаптацию выпускников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AA4C6287-9827-4FFB-8523-EC29B370BCE6}"/>
              </a:ext>
            </a:extLst>
          </p:cNvPr>
          <p:cNvSpPr txBox="1">
            <a:spLocks/>
          </p:cNvSpPr>
          <p:nvPr/>
        </p:nvSpPr>
        <p:spPr>
          <a:xfrm>
            <a:off x="8289578" y="1263279"/>
            <a:ext cx="3516898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Выстроить партнерские отношения между участниками практики наставничества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75B5B8D-660D-4EAE-89CD-F81EE33A5A36}"/>
              </a:ext>
            </a:extLst>
          </p:cNvPr>
          <p:cNvSpPr/>
          <p:nvPr/>
        </p:nvSpPr>
        <p:spPr>
          <a:xfrm>
            <a:off x="7500474" y="1377868"/>
            <a:ext cx="706083" cy="7060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7D803A-A09E-4FD1-89C8-FF9BA809B40C}"/>
              </a:ext>
            </a:extLst>
          </p:cNvPr>
          <p:cNvSpPr txBox="1"/>
          <p:nvPr/>
        </p:nvSpPr>
        <p:spPr>
          <a:xfrm>
            <a:off x="7611984" y="1438521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2E27D744-D115-40E0-B1EB-900E55D9ED15}"/>
              </a:ext>
            </a:extLst>
          </p:cNvPr>
          <p:cNvSpPr txBox="1">
            <a:spLocks/>
          </p:cNvSpPr>
          <p:nvPr/>
        </p:nvSpPr>
        <p:spPr>
          <a:xfrm>
            <a:off x="8295950" y="2408410"/>
            <a:ext cx="3516898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Разработать мероприятия по сопровождению обучающихся на </a:t>
            </a:r>
            <a:r>
              <a:rPr lang="ru-RU" sz="1800" b="1" dirty="0" smtClean="0">
                <a:solidFill>
                  <a:schemeClr val="bg1"/>
                </a:solidFill>
              </a:rPr>
              <a:t>предприятии промышленного </a:t>
            </a:r>
            <a:r>
              <a:rPr lang="ru-RU" sz="1800" b="1" dirty="0">
                <a:solidFill>
                  <a:schemeClr val="bg1"/>
                </a:solidFill>
              </a:rPr>
              <a:t>комплекса для дальнейшего трудоустройства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5AFABD5-7DA5-4A77-A223-52FD20E89B98}"/>
              </a:ext>
            </a:extLst>
          </p:cNvPr>
          <p:cNvSpPr/>
          <p:nvPr/>
        </p:nvSpPr>
        <p:spPr>
          <a:xfrm>
            <a:off x="7490853" y="2500345"/>
            <a:ext cx="706083" cy="7060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9BC3FE-958D-4665-A73D-C704B64E7D03}"/>
              </a:ext>
            </a:extLst>
          </p:cNvPr>
          <p:cNvSpPr txBox="1"/>
          <p:nvPr/>
        </p:nvSpPr>
        <p:spPr>
          <a:xfrm>
            <a:off x="7552793" y="250900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xmlns="" id="{9407B2D5-7E21-4FC6-871E-2E2D61A50C06}"/>
              </a:ext>
            </a:extLst>
          </p:cNvPr>
          <p:cNvSpPr txBox="1">
            <a:spLocks/>
          </p:cNvSpPr>
          <p:nvPr/>
        </p:nvSpPr>
        <p:spPr>
          <a:xfrm>
            <a:off x="8191314" y="4264081"/>
            <a:ext cx="3516898" cy="977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Создать </a:t>
            </a:r>
            <a:r>
              <a:rPr lang="ru-RU" sz="1800" b="1" dirty="0">
                <a:solidFill>
                  <a:schemeClr val="bg1"/>
                </a:solidFill>
              </a:rPr>
              <a:t>благоприятные условия для профессионального развития, раскрытию личностного, профессионального потенциала обучающихся и реализации их индивидуальной образовательной траектории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C957485-E5B8-4A9F-9066-40BA749ACED1}"/>
              </a:ext>
            </a:extLst>
          </p:cNvPr>
          <p:cNvSpPr txBox="1"/>
          <p:nvPr/>
        </p:nvSpPr>
        <p:spPr>
          <a:xfrm>
            <a:off x="7439650" y="4168185"/>
            <a:ext cx="71459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03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56DD5750-8596-419C-8893-26950E11DFBA}"/>
              </a:ext>
            </a:extLst>
          </p:cNvPr>
          <p:cNvCxnSpPr/>
          <p:nvPr/>
        </p:nvCxnSpPr>
        <p:spPr>
          <a:xfrm>
            <a:off x="116870" y="1730908"/>
            <a:ext cx="64573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70" y="2801393"/>
            <a:ext cx="1202726" cy="1016303"/>
          </a:xfrm>
          <a:prstGeom prst="rect">
            <a:avLst/>
          </a:prstGeom>
        </p:spPr>
      </p:pic>
      <p:sp>
        <p:nvSpPr>
          <p:cNvPr id="2" name="Стрелка вниз 1"/>
          <p:cNvSpPr/>
          <p:nvPr/>
        </p:nvSpPr>
        <p:spPr>
          <a:xfrm>
            <a:off x="4526253" y="3093781"/>
            <a:ext cx="1305000" cy="1203159"/>
          </a:xfrm>
          <a:prstGeom prst="downArrow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439650" y="320155"/>
            <a:ext cx="4752350" cy="7416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dirty="0" smtClean="0"/>
              <a:t>Задачи:</a:t>
            </a:r>
            <a:endParaRPr lang="ru-RU" sz="4400" dirty="0"/>
          </a:p>
        </p:txBody>
      </p:sp>
      <p:sp>
        <p:nvSpPr>
          <p:cNvPr id="17" name="TextBox 16"/>
          <p:cNvSpPr txBox="1"/>
          <p:nvPr/>
        </p:nvSpPr>
        <p:spPr>
          <a:xfrm>
            <a:off x="116870" y="1057116"/>
            <a:ext cx="949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ЗАКРЫТИЕ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КАДРОВОЙ ПОТРЕБНОСТИ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ПРЕДПРИЯТИЯХ </a:t>
            </a:r>
            <a:endParaRPr lang="ru-RU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ПРОМЫШЛЕННОГО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160" y="1764992"/>
            <a:ext cx="776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 АДАПТАЦИЯ МОЛОДЫХ СПЕЦИАЛИСТОВ НА </a:t>
            </a:r>
          </a:p>
          <a:p>
            <a:pPr algn="just"/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ПРЕДПРИЯТИЯХ ПРОМЫШЛЕННОГО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КОМПЛЕКСА</a:t>
            </a:r>
          </a:p>
        </p:txBody>
      </p:sp>
      <p:pic>
        <p:nvPicPr>
          <p:cNvPr id="19" name="Picture 6" descr="https://www.admnkz.info/image/journal/article?img_id=2918042&amp;t=15879773551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" y="0"/>
            <a:ext cx="1925759" cy="106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3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000" y="1475499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Федеральный закон РФ от 29.12.2012 № 273 - ФЗ «Об образовании в Российской Федерации»;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Трудовой кодекс РФ;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Федеральный закон от 11 августа 1995 г. № 135-ФЗ «О благотворительной деятельности и добровольчестве (</a:t>
            </a:r>
            <a:r>
              <a:rPr lang="ru-RU" sz="1200" b="1" dirty="0" err="1">
                <a:solidFill>
                  <a:srgbClr val="002060"/>
                </a:solidFill>
              </a:rPr>
              <a:t>волонтерстве</a:t>
            </a:r>
            <a:r>
              <a:rPr lang="ru-RU" sz="1200" b="1" dirty="0">
                <a:solidFill>
                  <a:srgbClr val="002060"/>
                </a:solidFill>
              </a:rPr>
              <a:t>)»;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Федеральный закон от 19 мая 1995 г. № 82-ФЗ «Об общественных объединениях»;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Указ Президента Российской Федерации от 07.05.2012 №599 «О мерах по реализации государственной политики в области образования и науки»;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Указ Президента Российской Федерации «О национальных целях и стратегических задачах развития Российской Федерации на период до 2024 года» от 07.05. 2018;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Основы государственной молодежной политики Российской Федерации на период до 2025 года, утвержденные распоряжением Правительства Российской Федерации от 29 11. 2014 № 2403-Р;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Государственная программа Российской Федерации «Развитие образования» 2018 - 2025 годы, утвержденная Постановлением Правительства Российской Федерации от 26 декабря 2017 г. № 1642;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Перечень поручений Президента РФ от 22 февраля 2018 г. № 321 ГС по вопросу обеспечения внедрения программ модернизации образовательных организаций, реализующих образовательные программы среднего профессионального образования, в целях устранения дефицита квалифицированных рабочих кадров (по итогам заседания Госсовета, состоявшегося 27 декабря 2017 года);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Распоряжение Правительства Российской Федерации от 13.11. 2013 № 2108-р «Об утверждении перечня мероприятий по увеличению к 2020 году числа высококвалифицированных работников»;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Распоряжение Правительства Российской Федерации от 03.03.2015 № 349-р «Об утверждении комплекса мер, направленных на совершенствование системы среднего профессионального образования, на 2015 - 2020 годы»; 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>
                <a:solidFill>
                  <a:srgbClr val="002060"/>
                </a:solidFill>
              </a:rPr>
              <a:t>Методические рекомендации по внедрению методологии (целевой модели) наставничества обучающихся для организаций, осуществляющих образовательную деятельность по общеобразовательным, дополнительным общеобразовательным и программам среднего профессионального образования, в том числе с применением лучших практик обмена опытом между обучающимися (приложение к распоряжению Министерства просвещения Российской Федерации от 25 декабря 2019 г. № Р-145</a:t>
            </a:r>
            <a:r>
              <a:rPr lang="ru-RU" sz="1200" b="1" dirty="0" smtClean="0">
                <a:solidFill>
                  <a:srgbClr val="002060"/>
                </a:solidFill>
              </a:rPr>
              <a:t>);</a:t>
            </a:r>
          </a:p>
          <a:p>
            <a:pPr marL="171450" lvl="0" indent="-171450"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2060"/>
                </a:solidFill>
              </a:rPr>
              <a:t>Письмо </a:t>
            </a:r>
            <a:r>
              <a:rPr lang="ru-RU" sz="1200" b="1" dirty="0">
                <a:solidFill>
                  <a:srgbClr val="002060"/>
                </a:solidFill>
              </a:rPr>
              <a:t>министерства просвещения Российской </a:t>
            </a:r>
            <a:r>
              <a:rPr lang="ru-RU" sz="1200" b="1" dirty="0" smtClean="0">
                <a:solidFill>
                  <a:srgbClr val="002060"/>
                </a:solidFill>
              </a:rPr>
              <a:t>Федерации</a:t>
            </a:r>
            <a:r>
              <a:rPr lang="ru-RU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</a:rPr>
              <a:t>департамента </a:t>
            </a:r>
            <a:r>
              <a:rPr lang="ru-RU" sz="1200" b="1" dirty="0">
                <a:solidFill>
                  <a:srgbClr val="002060"/>
                </a:solidFill>
              </a:rPr>
              <a:t>государственной </a:t>
            </a:r>
            <a:r>
              <a:rPr lang="ru-RU" sz="1200" b="1" dirty="0" smtClean="0">
                <a:solidFill>
                  <a:srgbClr val="002060"/>
                </a:solidFill>
              </a:rPr>
              <a:t>политики в </a:t>
            </a:r>
            <a:r>
              <a:rPr lang="ru-RU" sz="1200" b="1" dirty="0">
                <a:solidFill>
                  <a:srgbClr val="002060"/>
                </a:solidFill>
              </a:rPr>
              <a:t>сфере среднего профессионального </a:t>
            </a:r>
            <a:r>
              <a:rPr lang="ru-RU" sz="1200" b="1" dirty="0" smtClean="0">
                <a:solidFill>
                  <a:srgbClr val="002060"/>
                </a:solidFill>
              </a:rPr>
              <a:t>образования и </a:t>
            </a:r>
            <a:r>
              <a:rPr lang="ru-RU" sz="1200" b="1" dirty="0">
                <a:solidFill>
                  <a:srgbClr val="002060"/>
                </a:solidFill>
              </a:rPr>
              <a:t>профессионального обучения от 15 декабря 2022 г. n </a:t>
            </a:r>
            <a:r>
              <a:rPr lang="ru-RU" sz="1200" b="1" dirty="0" smtClean="0">
                <a:solidFill>
                  <a:srgbClr val="002060"/>
                </a:solidFill>
              </a:rPr>
              <a:t>05-2503</a:t>
            </a:r>
            <a:r>
              <a:rPr lang="ru-RU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</a:rPr>
              <a:t>«О </a:t>
            </a:r>
            <a:r>
              <a:rPr lang="ru-RU" sz="1200" b="1" dirty="0">
                <a:solidFill>
                  <a:srgbClr val="002060"/>
                </a:solidFill>
              </a:rPr>
              <a:t>направлении </a:t>
            </a:r>
            <a:endParaRPr lang="ru-RU" sz="1200" b="1" dirty="0" smtClean="0">
              <a:solidFill>
                <a:srgbClr val="002060"/>
              </a:solidFill>
            </a:endParaRPr>
          </a:p>
          <a:p>
            <a:pPr lvl="0"/>
            <a:r>
              <a:rPr lang="ru-RU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</a:rPr>
              <a:t>    рекомендаций</a:t>
            </a:r>
            <a:r>
              <a:rPr lang="ru-RU" sz="1200" b="1" dirty="0">
                <a:solidFill>
                  <a:srgbClr val="002060"/>
                </a:solidFill>
              </a:rPr>
              <a:t>».</a:t>
            </a:r>
          </a:p>
          <a:p>
            <a:pPr marL="171450" lvl="0" indent="-171450">
              <a:buFont typeface="Wingdings" pitchFamily="2" charset="2"/>
              <a:buChar char="§"/>
            </a:pPr>
            <a:endParaRPr lang="ru-RU" sz="1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1526" t="2213" b="9415"/>
          <a:stretch/>
        </p:blipFill>
        <p:spPr>
          <a:xfrm>
            <a:off x="8526000" y="3517118"/>
            <a:ext cx="2379023" cy="3362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1329" r="1429"/>
          <a:stretch/>
        </p:blipFill>
        <p:spPr>
          <a:xfrm>
            <a:off x="9796280" y="1494000"/>
            <a:ext cx="2374720" cy="33412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988" y="1651"/>
            <a:ext cx="12171000" cy="863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56302" y="171833"/>
            <a:ext cx="567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Нормативно-правовая база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16" y="211663"/>
            <a:ext cx="2312894" cy="31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8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56DA46-6339-41C7-9D24-BD00F3BC7BEE}"/>
              </a:ext>
            </a:extLst>
          </p:cNvPr>
          <p:cNvSpPr txBox="1"/>
          <p:nvPr/>
        </p:nvSpPr>
        <p:spPr>
          <a:xfrm>
            <a:off x="4911671" y="213859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65B6A2-22B2-4967-919F-19316FEE1E41}"/>
              </a:ext>
            </a:extLst>
          </p:cNvPr>
          <p:cNvSpPr txBox="1"/>
          <p:nvPr/>
        </p:nvSpPr>
        <p:spPr>
          <a:xfrm>
            <a:off x="9024153" y="457874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A648FAF-C8AA-4E8B-AF5F-6762C6867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6707930" y="2207459"/>
            <a:ext cx="468000" cy="46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3486E9F-E346-432D-9A80-C9D971438F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342114" y="2837869"/>
            <a:ext cx="468000" cy="46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0EFE7F-5AE8-4BFB-8D9E-FACE7DAA352C}"/>
              </a:ext>
            </a:extLst>
          </p:cNvPr>
          <p:cNvSpPr/>
          <p:nvPr/>
        </p:nvSpPr>
        <p:spPr>
          <a:xfrm>
            <a:off x="6909401" y="3706686"/>
            <a:ext cx="139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ЗАГОЛОВОК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2A0C5BC-8454-4F35-B009-59C8386FDCB7}"/>
              </a:ext>
            </a:extLst>
          </p:cNvPr>
          <p:cNvSpPr/>
          <p:nvPr/>
        </p:nvSpPr>
        <p:spPr>
          <a:xfrm>
            <a:off x="4233878" y="4098615"/>
            <a:ext cx="1270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1600" dirty="0">
                <a:solidFill>
                  <a:schemeClr val="bg1"/>
                </a:solidFill>
              </a:rPr>
              <a:t>Lorem Ipsum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B9AE48F-E677-4050-B90D-4E87FA985E57}"/>
              </a:ext>
            </a:extLst>
          </p:cNvPr>
          <p:cNvSpPr/>
          <p:nvPr/>
        </p:nvSpPr>
        <p:spPr>
          <a:xfrm>
            <a:off x="4059339" y="3706686"/>
            <a:ext cx="139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ЗАГОЛОВОК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4FC35B4-BD76-4E2F-9577-885A668A8C96}"/>
              </a:ext>
            </a:extLst>
          </p:cNvPr>
          <p:cNvSpPr/>
          <p:nvPr/>
        </p:nvSpPr>
        <p:spPr>
          <a:xfrm>
            <a:off x="5129386" y="5450794"/>
            <a:ext cx="1107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1600" dirty="0" smtClean="0">
                <a:solidFill>
                  <a:schemeClr val="bg1"/>
                </a:solidFill>
              </a:rPr>
              <a:t>Lore </a:t>
            </a:r>
            <a:r>
              <a:rPr lang="da-DK" sz="1600" dirty="0">
                <a:solidFill>
                  <a:schemeClr val="bg1"/>
                </a:solidFill>
              </a:rPr>
              <a:t>Ipsum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FB519C9-A426-4E9F-A11E-42B70786E6B7}"/>
              </a:ext>
            </a:extLst>
          </p:cNvPr>
          <p:cNvSpPr/>
          <p:nvPr/>
        </p:nvSpPr>
        <p:spPr>
          <a:xfrm>
            <a:off x="5374135" y="2406109"/>
            <a:ext cx="1270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1600" dirty="0">
                <a:solidFill>
                  <a:schemeClr val="bg1"/>
                </a:solidFill>
              </a:rPr>
              <a:t>Lorem Ipsum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61D23E6-3819-45F2-8459-BF6DB86D4421}"/>
              </a:ext>
            </a:extLst>
          </p:cNvPr>
          <p:cNvSpPr/>
          <p:nvPr/>
        </p:nvSpPr>
        <p:spPr>
          <a:xfrm>
            <a:off x="5298219" y="2170111"/>
            <a:ext cx="139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ЗАГОЛОВОК</a:t>
            </a:r>
          </a:p>
        </p:txBody>
      </p:sp>
      <p:sp>
        <p:nvSpPr>
          <p:cNvPr id="25" name="Заголовок 2">
            <a:extLst>
              <a:ext uri="{FF2B5EF4-FFF2-40B4-BE49-F238E27FC236}">
                <a16:creationId xmlns:a16="http://schemas.microsoft.com/office/drawing/2014/main" xmlns="" id="{C5B1F636-9D2B-4B78-BFF5-8AB1AC469BD4}"/>
              </a:ext>
            </a:extLst>
          </p:cNvPr>
          <p:cNvSpPr txBox="1">
            <a:spLocks/>
          </p:cNvSpPr>
          <p:nvPr/>
        </p:nvSpPr>
        <p:spPr>
          <a:xfrm>
            <a:off x="1" y="57286"/>
            <a:ext cx="8089957" cy="1319995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14361" y="22589"/>
            <a:ext cx="8089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Механизм реализации практики двойного наставничества 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«Вектор </a:t>
            </a:r>
            <a:r>
              <a:rPr lang="ru-RU" sz="2200" b="1" dirty="0" err="1" smtClean="0">
                <a:solidFill>
                  <a:schemeClr val="bg1"/>
                </a:solidFill>
              </a:rPr>
              <a:t>РУСАЛа</a:t>
            </a:r>
            <a:r>
              <a:rPr lang="ru-RU" sz="2200" b="1" dirty="0" smtClean="0">
                <a:solidFill>
                  <a:schemeClr val="bg1"/>
                </a:solidFill>
              </a:rPr>
              <a:t>»</a:t>
            </a:r>
            <a:endParaRPr lang="ru-RU" sz="2200" b="1" i="1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/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031" t="15080" r="32816" b="11403"/>
          <a:stretch/>
        </p:blipFill>
        <p:spPr bwMode="auto">
          <a:xfrm>
            <a:off x="3716801" y="1373679"/>
            <a:ext cx="3420000" cy="4308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4709" y="2187496"/>
            <a:ext cx="3358508" cy="7694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Куратор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– контроль за организацией и  реализацией программы на всех ее этапах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138" y="3056583"/>
            <a:ext cx="3339681" cy="98488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Наставник </a:t>
            </a:r>
            <a:r>
              <a:rPr lang="ru-RU" sz="1600" b="1" dirty="0">
                <a:solidFill>
                  <a:srgbClr val="002060"/>
                </a:solidFill>
              </a:rPr>
              <a:t>карьерный модератор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 – </a:t>
            </a:r>
            <a:r>
              <a:rPr lang="ru-RU" sz="1400" i="1" dirty="0" smtClean="0">
                <a:solidFill>
                  <a:srgbClr val="002060"/>
                </a:solidFill>
              </a:rPr>
              <a:t>комплексная </a:t>
            </a:r>
            <a:r>
              <a:rPr lang="ru-RU" sz="1400" i="1" dirty="0">
                <a:solidFill>
                  <a:srgbClr val="002060"/>
                </a:solidFill>
              </a:rPr>
              <a:t>карьерная </a:t>
            </a:r>
            <a:endParaRPr lang="ru-RU" sz="1400" i="1" dirty="0" smtClean="0">
              <a:solidFill>
                <a:srgbClr val="002060"/>
              </a:solidFill>
            </a:endParaRPr>
          </a:p>
          <a:p>
            <a:r>
              <a:rPr lang="ru-RU" sz="1400" i="1" dirty="0" smtClean="0">
                <a:solidFill>
                  <a:srgbClr val="002060"/>
                </a:solidFill>
              </a:rPr>
              <a:t>маршрутизация </a:t>
            </a:r>
          </a:p>
          <a:p>
            <a:r>
              <a:rPr lang="ru-RU" sz="1400" i="1" dirty="0">
                <a:solidFill>
                  <a:srgbClr val="002060"/>
                </a:solidFill>
              </a:rPr>
              <a:t>о</a:t>
            </a:r>
            <a:r>
              <a:rPr lang="ru-RU" sz="1400" i="1" dirty="0" smtClean="0">
                <a:solidFill>
                  <a:srgbClr val="002060"/>
                </a:solidFill>
              </a:rPr>
              <a:t>бучающегося</a:t>
            </a:r>
            <a:endParaRPr lang="ru-RU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73543" y="4149497"/>
            <a:ext cx="2833708" cy="14157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Наставник – предметник </a:t>
            </a:r>
            <a:r>
              <a:rPr lang="ru-RU" sz="1400" dirty="0" smtClean="0">
                <a:solidFill>
                  <a:srgbClr val="002060"/>
                </a:solidFill>
              </a:rPr>
              <a:t>– </a:t>
            </a:r>
            <a:r>
              <a:rPr lang="ru-RU" sz="1400" i="1" dirty="0" smtClean="0">
                <a:solidFill>
                  <a:srgbClr val="002060"/>
                </a:solidFill>
              </a:rPr>
              <a:t>передача </a:t>
            </a:r>
            <a:r>
              <a:rPr lang="ru-RU" sz="1400" i="1" dirty="0">
                <a:solidFill>
                  <a:srgbClr val="002060"/>
                </a:solidFill>
              </a:rPr>
              <a:t>теоретических знаний и </a:t>
            </a:r>
            <a:r>
              <a:rPr lang="ru-RU" sz="1400" i="1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1400" i="1" dirty="0">
                <a:solidFill>
                  <a:srgbClr val="002060"/>
                </a:solidFill>
              </a:rPr>
              <a:t>определенных компетенций наставляемых, в зависимости от их </a:t>
            </a:r>
            <a:r>
              <a:rPr lang="ru-RU" sz="1400" i="1" dirty="0" smtClean="0">
                <a:solidFill>
                  <a:srgbClr val="002060"/>
                </a:solidFill>
              </a:rPr>
              <a:t>потребностей</a:t>
            </a:r>
            <a:endParaRPr lang="ru-RU" sz="1400" i="1" dirty="0" smtClean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5387" y="5831988"/>
            <a:ext cx="6850440" cy="7694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            Наставник – практик </a:t>
            </a:r>
            <a:r>
              <a:rPr lang="ru-RU" sz="1400" dirty="0" smtClean="0">
                <a:solidFill>
                  <a:srgbClr val="002060"/>
                </a:solidFill>
              </a:rPr>
              <a:t>– передача личного профессионального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              опыта. Приобщение к корпоративной культуре предприятия. 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              Мобильная корректировка профессиональных навыков у студента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49753" y="2204574"/>
            <a:ext cx="1976702" cy="166199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r"/>
            <a:r>
              <a:rPr lang="ru-RU" sz="1600" b="1" dirty="0" smtClean="0">
                <a:solidFill>
                  <a:srgbClr val="002060"/>
                </a:solidFill>
              </a:rPr>
              <a:t>Наставник – менеджер </a:t>
            </a:r>
            <a:r>
              <a:rPr lang="ru-RU" sz="1400" dirty="0" smtClean="0">
                <a:solidFill>
                  <a:srgbClr val="002060"/>
                </a:solidFill>
              </a:rPr>
              <a:t>–</a:t>
            </a:r>
            <a:r>
              <a:rPr lang="ru-RU" sz="1400" i="1" dirty="0" smtClean="0">
                <a:solidFill>
                  <a:srgbClr val="002060"/>
                </a:solidFill>
              </a:rPr>
              <a:t> сопровождение </a:t>
            </a:r>
            <a:r>
              <a:rPr lang="ru-RU" sz="1400" i="1" dirty="0">
                <a:solidFill>
                  <a:srgbClr val="002060"/>
                </a:solidFill>
              </a:rPr>
              <a:t>наставляемых по вопросам трудоустройства и карьерного роста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47" y="1314098"/>
            <a:ext cx="921644" cy="902834"/>
          </a:xfrm>
          <a:prstGeom prst="rect">
            <a:avLst/>
          </a:prstGeom>
        </p:spPr>
      </p:pic>
      <p:pic>
        <p:nvPicPr>
          <p:cNvPr id="27" name="Picture 6" descr="https://www.admnkz.info/image/journal/article?img_id=2918042&amp;t=158797735510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408" y="1436976"/>
            <a:ext cx="1229655" cy="67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Равнобедренный треугольник 42"/>
          <p:cNvSpPr/>
          <p:nvPr/>
        </p:nvSpPr>
        <p:spPr>
          <a:xfrm rot="5400000">
            <a:off x="3396231" y="2430434"/>
            <a:ext cx="450714" cy="2994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авнобедренный треугольник 43"/>
          <p:cNvSpPr/>
          <p:nvPr/>
        </p:nvSpPr>
        <p:spPr>
          <a:xfrm rot="5400000">
            <a:off x="3387225" y="3617622"/>
            <a:ext cx="450714" cy="2994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авнобедренный треугольник 44"/>
          <p:cNvSpPr/>
          <p:nvPr/>
        </p:nvSpPr>
        <p:spPr>
          <a:xfrm rot="5400000">
            <a:off x="2867412" y="5136926"/>
            <a:ext cx="450714" cy="2994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/>
          <p:cNvSpPr/>
          <p:nvPr/>
        </p:nvSpPr>
        <p:spPr>
          <a:xfrm rot="16200000">
            <a:off x="6377330" y="2492353"/>
            <a:ext cx="450714" cy="2994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/>
          <p:cNvSpPr/>
          <p:nvPr/>
        </p:nvSpPr>
        <p:spPr>
          <a:xfrm>
            <a:off x="6613086" y="5605717"/>
            <a:ext cx="376467" cy="216248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/>
          <p:cNvSpPr/>
          <p:nvPr/>
        </p:nvSpPr>
        <p:spPr>
          <a:xfrm>
            <a:off x="3686974" y="5616838"/>
            <a:ext cx="376467" cy="216248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9432904" y="695032"/>
            <a:ext cx="248178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solidFill>
                  <a:srgbClr val="002060"/>
                </a:solidFill>
              </a:rPr>
              <a:t>Управляющие функции в </a:t>
            </a:r>
            <a:r>
              <a:rPr lang="ru-RU" sz="1400" i="1" dirty="0" smtClean="0">
                <a:solidFill>
                  <a:srgbClr val="002060"/>
                </a:solidFill>
              </a:rPr>
              <a:t>модели двойного наставничества </a:t>
            </a:r>
            <a:r>
              <a:rPr lang="ru-RU" sz="1400" i="1" dirty="0">
                <a:solidFill>
                  <a:srgbClr val="002060"/>
                </a:solidFill>
              </a:rPr>
              <a:t>принадлежат наставнику от образовательного учреждения – (карьерный модератор) и наставнику от предприятия (наставник – менеджер).  Названные специалисты выполняют роль координаторов и работают в одной связке, совместно планируя задачи и пути их решения. Каждый из них хорошо знает сильные и слабые стороны своей организации, ориентируется в стратегии развития предприятия, умеет расставлять приоритеты. Каждый располагает необходимой ресурсной базой, в том числе базой наставников и имеет рычаги воздействия на подчиненных. 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1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56DA46-6339-41C7-9D24-BD00F3BC7BEE}"/>
              </a:ext>
            </a:extLst>
          </p:cNvPr>
          <p:cNvSpPr txBox="1"/>
          <p:nvPr/>
        </p:nvSpPr>
        <p:spPr>
          <a:xfrm>
            <a:off x="4911671" y="213859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65B6A2-22B2-4967-919F-19316FEE1E41}"/>
              </a:ext>
            </a:extLst>
          </p:cNvPr>
          <p:cNvSpPr txBox="1"/>
          <p:nvPr/>
        </p:nvSpPr>
        <p:spPr>
          <a:xfrm>
            <a:off x="4339815" y="462803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A648FAF-C8AA-4E8B-AF5F-6762C6867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6707930" y="2207459"/>
            <a:ext cx="468000" cy="46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D0EFE7F-5AE8-4BFB-8D9E-FACE7DAA352C}"/>
              </a:ext>
            </a:extLst>
          </p:cNvPr>
          <p:cNvSpPr/>
          <p:nvPr/>
        </p:nvSpPr>
        <p:spPr>
          <a:xfrm>
            <a:off x="6909401" y="3706686"/>
            <a:ext cx="139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ЗАГОЛОВОК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B9AE48F-E677-4050-B90D-4E87FA985E57}"/>
              </a:ext>
            </a:extLst>
          </p:cNvPr>
          <p:cNvSpPr/>
          <p:nvPr/>
        </p:nvSpPr>
        <p:spPr>
          <a:xfrm>
            <a:off x="4059339" y="3706686"/>
            <a:ext cx="139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ЗАГОЛОВОК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4FC35B4-BD76-4E2F-9577-885A668A8C96}"/>
              </a:ext>
            </a:extLst>
          </p:cNvPr>
          <p:cNvSpPr/>
          <p:nvPr/>
        </p:nvSpPr>
        <p:spPr>
          <a:xfrm>
            <a:off x="5129386" y="5450794"/>
            <a:ext cx="1107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1600" dirty="0" smtClean="0">
                <a:solidFill>
                  <a:schemeClr val="bg1"/>
                </a:solidFill>
              </a:rPr>
              <a:t>Lore </a:t>
            </a:r>
            <a:r>
              <a:rPr lang="da-DK" sz="1600" dirty="0">
                <a:solidFill>
                  <a:schemeClr val="bg1"/>
                </a:solidFill>
              </a:rPr>
              <a:t>Ipsum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FB519C9-A426-4E9F-A11E-42B70786E6B7}"/>
              </a:ext>
            </a:extLst>
          </p:cNvPr>
          <p:cNvSpPr/>
          <p:nvPr/>
        </p:nvSpPr>
        <p:spPr>
          <a:xfrm>
            <a:off x="5374135" y="2406109"/>
            <a:ext cx="1270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1600" dirty="0">
                <a:solidFill>
                  <a:schemeClr val="bg1"/>
                </a:solidFill>
              </a:rPr>
              <a:t>Lorem Ipsum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5" name="Заголовок 2">
            <a:extLst>
              <a:ext uri="{FF2B5EF4-FFF2-40B4-BE49-F238E27FC236}">
                <a16:creationId xmlns:a16="http://schemas.microsoft.com/office/drawing/2014/main" xmlns="" id="{C5B1F636-9D2B-4B78-BFF5-8AB1AC469BD4}"/>
              </a:ext>
            </a:extLst>
          </p:cNvPr>
          <p:cNvSpPr txBox="1">
            <a:spLocks/>
          </p:cNvSpPr>
          <p:nvPr/>
        </p:nvSpPr>
        <p:spPr>
          <a:xfrm>
            <a:off x="1" y="57286"/>
            <a:ext cx="7490999" cy="74698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-141439" y="-5625"/>
            <a:ext cx="7746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Механизм реализации практики двойного наставничества 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</a:rPr>
              <a:t>«Вектор </a:t>
            </a:r>
            <a:r>
              <a:rPr lang="ru-RU" sz="2200" b="1" dirty="0" err="1" smtClean="0">
                <a:solidFill>
                  <a:schemeClr val="bg1"/>
                </a:solidFill>
              </a:rPr>
              <a:t>РУСАЛа</a:t>
            </a:r>
            <a:r>
              <a:rPr lang="ru-RU" sz="2200" b="1" dirty="0" smtClean="0">
                <a:solidFill>
                  <a:schemeClr val="bg1"/>
                </a:solidFill>
              </a:rPr>
              <a:t>»</a:t>
            </a:r>
            <a:endParaRPr lang="ru-RU" sz="2200" b="1" i="1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/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031" t="13911" r="32816" b="11403"/>
          <a:stretch/>
        </p:blipFill>
        <p:spPr bwMode="auto">
          <a:xfrm>
            <a:off x="625653" y="2403451"/>
            <a:ext cx="2544638" cy="3156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02638" y="398154"/>
            <a:ext cx="713701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      СТУДЕНТЫ </a:t>
            </a:r>
            <a:r>
              <a:rPr lang="ru-RU" sz="2000" b="1" i="1" dirty="0" smtClean="0">
                <a:solidFill>
                  <a:srgbClr val="002060"/>
                </a:solidFill>
              </a:rPr>
              <a:t>выпускного </a:t>
            </a:r>
            <a:r>
              <a:rPr lang="ru-RU" sz="2000" b="1" i="1" dirty="0" smtClean="0">
                <a:solidFill>
                  <a:srgbClr val="002060"/>
                </a:solidFill>
              </a:rPr>
              <a:t>курса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       2023 – 2024 учебный год</a:t>
            </a:r>
            <a:endParaRPr lang="ru-RU" dirty="0" smtClean="0"/>
          </a:p>
          <a:p>
            <a:r>
              <a:rPr 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ПРОИЗВОДСТВЕННО-ТЕМАТИЧЕСКИЕ </a:t>
            </a:r>
            <a:r>
              <a:rPr 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МОДУЛИ </a:t>
            </a:r>
            <a:endParaRPr lang="ru-RU" sz="1400" i="1" dirty="0" smtClean="0"/>
          </a:p>
          <a:p>
            <a:r>
              <a:rPr lang="ru-RU" sz="1500" b="1" i="1" dirty="0" smtClean="0">
                <a:solidFill>
                  <a:srgbClr val="FF0000"/>
                </a:solidFill>
              </a:rPr>
              <a:t>«</a:t>
            </a:r>
            <a:r>
              <a:rPr lang="ru-RU" sz="1500" b="1" i="1" dirty="0">
                <a:solidFill>
                  <a:srgbClr val="FF0000"/>
                </a:solidFill>
              </a:rPr>
              <a:t>Профи-адаптер</a:t>
            </a:r>
            <a:r>
              <a:rPr lang="ru-RU" sz="1500" b="1" i="1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sz="1500" i="1" dirty="0" smtClean="0">
                <a:solidFill>
                  <a:srgbClr val="002060"/>
                </a:solidFill>
              </a:rPr>
              <a:t>- круглые столы; </a:t>
            </a:r>
          </a:p>
          <a:p>
            <a:r>
              <a:rPr lang="ru-RU" sz="1500" i="1" dirty="0" smtClean="0">
                <a:solidFill>
                  <a:srgbClr val="002060"/>
                </a:solidFill>
              </a:rPr>
              <a:t>- обзорная экскурсия </a:t>
            </a:r>
            <a:r>
              <a:rPr lang="ru-RU" sz="1500" i="1" dirty="0">
                <a:solidFill>
                  <a:srgbClr val="002060"/>
                </a:solidFill>
              </a:rPr>
              <a:t>на предприятие;</a:t>
            </a:r>
            <a:endParaRPr lang="ru-RU" sz="1500" b="1" dirty="0">
              <a:solidFill>
                <a:srgbClr val="002060"/>
              </a:solidFill>
            </a:endParaRPr>
          </a:p>
          <a:p>
            <a:r>
              <a:rPr lang="ru-RU" sz="1500" i="1" dirty="0">
                <a:solidFill>
                  <a:srgbClr val="002060"/>
                </a:solidFill>
              </a:rPr>
              <a:t>- встречи с работниками предприятий ОПК;</a:t>
            </a:r>
            <a:endParaRPr lang="ru-RU" sz="1500" b="1" dirty="0">
              <a:solidFill>
                <a:srgbClr val="002060"/>
              </a:solidFill>
            </a:endParaRPr>
          </a:p>
          <a:p>
            <a:r>
              <a:rPr lang="ru-RU" sz="1500" i="1" dirty="0">
                <a:solidFill>
                  <a:srgbClr val="002060"/>
                </a:solidFill>
              </a:rPr>
              <a:t>- собеседование с наставляемыми;</a:t>
            </a:r>
            <a:endParaRPr lang="ru-RU" sz="1500" b="1" dirty="0">
              <a:solidFill>
                <a:srgbClr val="002060"/>
              </a:solidFill>
            </a:endParaRPr>
          </a:p>
          <a:p>
            <a:r>
              <a:rPr lang="ru-RU" sz="1500" i="1" dirty="0">
                <a:solidFill>
                  <a:srgbClr val="002060"/>
                </a:solidFill>
              </a:rPr>
              <a:t>- построение индивидуальной </a:t>
            </a:r>
            <a:r>
              <a:rPr lang="ru-RU" sz="1500" i="1" dirty="0" smtClean="0">
                <a:solidFill>
                  <a:srgbClr val="002060"/>
                </a:solidFill>
              </a:rPr>
              <a:t>карты профессионального развития</a:t>
            </a:r>
          </a:p>
          <a:p>
            <a:endParaRPr lang="ru-RU" sz="1500" i="1" dirty="0" smtClean="0"/>
          </a:p>
          <a:p>
            <a:r>
              <a:rPr lang="ru-RU" sz="1500" b="1" i="1" dirty="0" smtClean="0">
                <a:solidFill>
                  <a:srgbClr val="FF0000"/>
                </a:solidFill>
              </a:rPr>
              <a:t>«</a:t>
            </a:r>
            <a:r>
              <a:rPr lang="ru-RU" sz="1500" b="1" i="1" dirty="0">
                <a:solidFill>
                  <a:srgbClr val="FF0000"/>
                </a:solidFill>
              </a:rPr>
              <a:t>Профи-завод</a:t>
            </a:r>
            <a:r>
              <a:rPr lang="ru-RU" sz="1500" b="1" i="1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sz="1500" i="1" dirty="0">
                <a:solidFill>
                  <a:srgbClr val="002060"/>
                </a:solidFill>
              </a:rPr>
              <a:t>- трудоустройство наставляемых на </a:t>
            </a:r>
            <a:r>
              <a:rPr lang="ru-RU" sz="1500" i="1" dirty="0" smtClean="0">
                <a:solidFill>
                  <a:srgbClr val="002060"/>
                </a:solidFill>
              </a:rPr>
              <a:t>предприятие с испытательным сроком;</a:t>
            </a:r>
            <a:endParaRPr lang="ru-RU" sz="1500" b="1" dirty="0">
              <a:solidFill>
                <a:srgbClr val="002060"/>
              </a:solidFill>
            </a:endParaRPr>
          </a:p>
          <a:p>
            <a:r>
              <a:rPr lang="ru-RU" sz="1500" i="1" dirty="0">
                <a:solidFill>
                  <a:srgbClr val="002060"/>
                </a:solidFill>
              </a:rPr>
              <a:t>- заключение договоров о целевом </a:t>
            </a:r>
            <a:r>
              <a:rPr lang="ru-RU" sz="1500" i="1" dirty="0" smtClean="0">
                <a:solidFill>
                  <a:srgbClr val="002060"/>
                </a:solidFill>
              </a:rPr>
              <a:t>обучении;</a:t>
            </a:r>
            <a:endParaRPr lang="ru-RU" sz="1500" b="1" dirty="0">
              <a:solidFill>
                <a:srgbClr val="002060"/>
              </a:solidFill>
            </a:endParaRPr>
          </a:p>
          <a:p>
            <a:r>
              <a:rPr lang="ru-RU" sz="1500" i="1" dirty="0">
                <a:solidFill>
                  <a:srgbClr val="002060"/>
                </a:solidFill>
              </a:rPr>
              <a:t>- перевод наставляемых на индивидуальный план </a:t>
            </a:r>
            <a:r>
              <a:rPr lang="ru-RU" sz="1500" i="1" dirty="0" smtClean="0">
                <a:solidFill>
                  <a:srgbClr val="002060"/>
                </a:solidFill>
              </a:rPr>
              <a:t>обучения;</a:t>
            </a:r>
            <a:endParaRPr lang="ru-RU" sz="1500" b="1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-"/>
            </a:pPr>
            <a:r>
              <a:rPr lang="ru-RU" sz="1500" i="1" dirty="0" smtClean="0">
                <a:solidFill>
                  <a:srgbClr val="002060"/>
                </a:solidFill>
              </a:rPr>
              <a:t>перевод наставляемых для </a:t>
            </a:r>
            <a:r>
              <a:rPr lang="ru-RU" sz="1500" i="1" dirty="0">
                <a:solidFill>
                  <a:srgbClr val="002060"/>
                </a:solidFill>
              </a:rPr>
              <a:t>продолжения </a:t>
            </a:r>
            <a:r>
              <a:rPr lang="ru-RU" sz="1500" i="1" dirty="0" smtClean="0">
                <a:solidFill>
                  <a:srgbClr val="002060"/>
                </a:solidFill>
              </a:rPr>
              <a:t>работы</a:t>
            </a:r>
          </a:p>
          <a:p>
            <a:r>
              <a:rPr lang="ru-RU" sz="1500" i="1" dirty="0" smtClean="0">
                <a:solidFill>
                  <a:srgbClr val="002060"/>
                </a:solidFill>
              </a:rPr>
              <a:t>на </a:t>
            </a:r>
            <a:r>
              <a:rPr lang="ru-RU" sz="1500" i="1" dirty="0">
                <a:solidFill>
                  <a:srgbClr val="002060"/>
                </a:solidFill>
              </a:rPr>
              <a:t>более высокий разряд или на другую </a:t>
            </a:r>
            <a:r>
              <a:rPr lang="ru-RU" sz="1500" i="1" dirty="0" smtClean="0">
                <a:solidFill>
                  <a:srgbClr val="002060"/>
                </a:solidFill>
              </a:rPr>
              <a:t>должность</a:t>
            </a:r>
          </a:p>
          <a:p>
            <a:pPr marL="171450" indent="-171450">
              <a:buFontTx/>
              <a:buChar char="-"/>
            </a:pPr>
            <a:endParaRPr lang="ru-RU" sz="1500" i="1" dirty="0" smtClean="0"/>
          </a:p>
          <a:p>
            <a:r>
              <a:rPr lang="ru-RU" sz="1500" b="1" i="1" dirty="0" smtClean="0">
                <a:solidFill>
                  <a:srgbClr val="FF0000"/>
                </a:solidFill>
              </a:rPr>
              <a:t>«</a:t>
            </a:r>
            <a:r>
              <a:rPr lang="ru-RU" sz="1500" b="1" i="1" dirty="0">
                <a:solidFill>
                  <a:srgbClr val="FF0000"/>
                </a:solidFill>
              </a:rPr>
              <a:t>Профи</a:t>
            </a:r>
            <a:r>
              <a:rPr lang="ru-RU" sz="1500" b="1" i="1" dirty="0" smtClean="0">
                <a:solidFill>
                  <a:srgbClr val="FF0000"/>
                </a:solidFill>
              </a:rPr>
              <a:t>+»</a:t>
            </a:r>
          </a:p>
          <a:p>
            <a:r>
              <a:rPr lang="ru-RU" sz="1500" i="1" dirty="0">
                <a:solidFill>
                  <a:srgbClr val="002060"/>
                </a:solidFill>
              </a:rPr>
              <a:t>- профессиональная </a:t>
            </a:r>
            <a:r>
              <a:rPr lang="ru-RU" sz="1500" i="1" dirty="0" smtClean="0">
                <a:solidFill>
                  <a:srgbClr val="002060"/>
                </a:solidFill>
              </a:rPr>
              <a:t>переподготовка;</a:t>
            </a:r>
            <a:endParaRPr lang="ru-RU" sz="1500" b="1" dirty="0">
              <a:solidFill>
                <a:srgbClr val="002060"/>
              </a:solidFill>
            </a:endParaRPr>
          </a:p>
          <a:p>
            <a:r>
              <a:rPr lang="ru-RU" sz="1500" i="1" dirty="0">
                <a:solidFill>
                  <a:srgbClr val="002060"/>
                </a:solidFill>
              </a:rPr>
              <a:t>- подготовка наставляемых к прохождению </a:t>
            </a:r>
            <a:r>
              <a:rPr lang="ru-RU" sz="1500" i="1" dirty="0" smtClean="0">
                <a:solidFill>
                  <a:srgbClr val="002060"/>
                </a:solidFill>
              </a:rPr>
              <a:t>НОК;</a:t>
            </a:r>
            <a:endParaRPr lang="ru-RU" sz="1500" dirty="0">
              <a:solidFill>
                <a:srgbClr val="002060"/>
              </a:solidFill>
            </a:endParaRPr>
          </a:p>
          <a:p>
            <a:r>
              <a:rPr lang="ru-RU" sz="1500" i="1" dirty="0" smtClean="0">
                <a:solidFill>
                  <a:srgbClr val="002060"/>
                </a:solidFill>
              </a:rPr>
              <a:t>- прохождение </a:t>
            </a:r>
            <a:r>
              <a:rPr lang="ru-RU" sz="1500" i="1" dirty="0">
                <a:solidFill>
                  <a:srgbClr val="002060"/>
                </a:solidFill>
              </a:rPr>
              <a:t>наставляемыми </a:t>
            </a:r>
            <a:r>
              <a:rPr lang="ru-RU" sz="1500" i="1" dirty="0" smtClean="0">
                <a:solidFill>
                  <a:srgbClr val="002060"/>
                </a:solidFill>
              </a:rPr>
              <a:t>НОК и ДЭ</a:t>
            </a:r>
          </a:p>
          <a:p>
            <a:pPr marL="171450" indent="-171450">
              <a:buFontTx/>
              <a:buChar char="-"/>
            </a:pPr>
            <a:endParaRPr lang="ru-RU" sz="1600" dirty="0">
              <a:solidFill>
                <a:srgbClr val="002060"/>
              </a:solidFill>
            </a:endParaRPr>
          </a:p>
          <a:p>
            <a:endParaRPr lang="ru-RU" sz="1200" dirty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5176001" y="902068"/>
            <a:ext cx="15395" cy="520992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4805" y="5582143"/>
            <a:ext cx="3796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С</a:t>
            </a:r>
            <a:r>
              <a:rPr lang="ru-RU" sz="1400" dirty="0" smtClean="0">
                <a:solidFill>
                  <a:srgbClr val="002060"/>
                </a:solidFill>
              </a:rPr>
              <a:t>коростное наставничество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Ситуационное наставничество  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Групповое наставничество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Т</a:t>
            </a:r>
            <a:r>
              <a:rPr lang="ru-RU" sz="1400" dirty="0" smtClean="0">
                <a:solidFill>
                  <a:srgbClr val="002060"/>
                </a:solidFill>
              </a:rPr>
              <a:t>радиционное наставничество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8185" y="875609"/>
            <a:ext cx="3787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Различные вариации ролевых моделей «Педагог </a:t>
            </a:r>
            <a:r>
              <a:rPr lang="ru-RU" sz="1600" dirty="0">
                <a:solidFill>
                  <a:srgbClr val="002060"/>
                </a:solidFill>
              </a:rPr>
              <a:t>– Студент</a:t>
            </a:r>
            <a:r>
              <a:rPr lang="ru-RU" sz="1600" dirty="0" smtClean="0">
                <a:solidFill>
                  <a:srgbClr val="002060"/>
                </a:solidFill>
              </a:rPr>
              <a:t>»  +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91728" y="1109107"/>
            <a:ext cx="2828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«</a:t>
            </a:r>
            <a:r>
              <a:rPr lang="ru-RU" sz="1600" dirty="0" smtClean="0">
                <a:solidFill>
                  <a:srgbClr val="002060"/>
                </a:solidFill>
              </a:rPr>
              <a:t>Работодатель – Студент</a:t>
            </a:r>
            <a:r>
              <a:rPr lang="ru-RU" sz="1600" dirty="0">
                <a:solidFill>
                  <a:srgbClr val="002060"/>
                </a:solidFill>
              </a:rPr>
              <a:t>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05" y="1525860"/>
            <a:ext cx="5534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Каждый из наставников реализует свою роль в процессе подготовки наставляемого и его профессионального становления, восполняя образовательный </a:t>
            </a:r>
            <a:r>
              <a:rPr lang="ru-RU" sz="1600" dirty="0" smtClean="0">
                <a:solidFill>
                  <a:srgbClr val="002060"/>
                </a:solidFill>
              </a:rPr>
              <a:t>дефицит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3877" y="5511830"/>
            <a:ext cx="6608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Третий модуль – «</a:t>
            </a:r>
            <a:r>
              <a:rPr lang="ru-RU" b="1" dirty="0" smtClean="0">
                <a:solidFill>
                  <a:srgbClr val="002060"/>
                </a:solidFill>
              </a:rPr>
              <a:t>Профи+»</a:t>
            </a:r>
            <a:r>
              <a:rPr lang="ru-RU" dirty="0" smtClean="0">
                <a:solidFill>
                  <a:srgbClr val="002060"/>
                </a:solidFill>
              </a:rPr>
              <a:t>  осваивается </a:t>
            </a:r>
            <a:r>
              <a:rPr lang="ru-RU" dirty="0">
                <a:solidFill>
                  <a:srgbClr val="002060"/>
                </a:solidFill>
              </a:rPr>
              <a:t>наставляемым по желанию или по инициативе работодателя. Это может быть </a:t>
            </a:r>
            <a:r>
              <a:rPr lang="ru-RU" dirty="0" smtClean="0">
                <a:solidFill>
                  <a:srgbClr val="002060"/>
                </a:solidFill>
              </a:rPr>
              <a:t>получение </a:t>
            </a:r>
            <a:r>
              <a:rPr lang="ru-RU" dirty="0">
                <a:solidFill>
                  <a:srgbClr val="002060"/>
                </a:solidFill>
              </a:rPr>
              <a:t>дополнительной рабочей профессии или прохождение </a:t>
            </a:r>
            <a:r>
              <a:rPr lang="ru-RU" dirty="0" smtClean="0">
                <a:solidFill>
                  <a:srgbClr val="002060"/>
                </a:solidFill>
              </a:rPr>
              <a:t>НОК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474" y="105819"/>
            <a:ext cx="9186043" cy="885607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Реализация второго и третьего модулей программы наставничества </a:t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</a:rPr>
              <a:t>(13 студентов повторили данную практику)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6379" y="2748143"/>
            <a:ext cx="1028782" cy="9624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31671" y="1844325"/>
            <a:ext cx="2666161" cy="11144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Официальное трудоустройство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на стажировку (3 </a:t>
            </a:r>
            <a:r>
              <a:rPr lang="ru-RU" sz="1400" b="1" dirty="0" err="1">
                <a:solidFill>
                  <a:srgbClr val="002060"/>
                </a:solidFill>
              </a:rPr>
              <a:t>мес</a:t>
            </a:r>
            <a:r>
              <a:rPr lang="ru-RU" sz="1400" b="1" dirty="0">
                <a:solidFill>
                  <a:srgbClr val="002060"/>
                </a:solidFill>
              </a:rPr>
              <a:t>)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«Слесарь по ремонту автомобилей», «Сварщик»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1823" y="2682381"/>
            <a:ext cx="123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Студент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" name="Picture 6" descr="https://www.admnkz.info/image/journal/article?img_id=2918042&amp;t=15879773551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188" y="108304"/>
            <a:ext cx="1443343" cy="79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131671" y="5101863"/>
            <a:ext cx="8708695" cy="4027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Обучение по индивидуальному плану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15161" y="3660846"/>
            <a:ext cx="2619929" cy="1047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Переподготовка в рамках программы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«Новое поколение» </a:t>
            </a:r>
          </a:p>
          <a:p>
            <a:pPr algn="ctr"/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427256" y="5101863"/>
            <a:ext cx="1600275" cy="473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ВЫПУСК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180981" y="1779658"/>
            <a:ext cx="1878067" cy="18146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Продолжает </a:t>
            </a:r>
            <a:r>
              <a:rPr lang="ru-RU" sz="2000" b="1" dirty="0">
                <a:solidFill>
                  <a:srgbClr val="002060"/>
                </a:solidFill>
              </a:rPr>
              <a:t>работать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в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АО «РУСАЛ Ачинск»</a:t>
            </a:r>
          </a:p>
          <a:p>
            <a:pPr algn="ctr"/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7" name="Picture 4" descr="https://sun9-31.userapi.com/impg/B3Y0R5TpEzW2fMArbQPZhO55xUZds2yKFzjsNw/-KWegRVbCm4.jpg?size=1280x851&amp;quality=96&amp;sign=266c6fd9309ed46f5103fd3f1dca4848&amp;c_uniq_tag=LRvr_psg9CPSuEtL3rmHJpVAYpSBBkUmoQd5nMV03n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83" y="6004124"/>
            <a:ext cx="1357088" cy="85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https://telegra.ph/file/702d4b8c548c7ee4ecc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600" y="5970558"/>
            <a:ext cx="1330030" cy="89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avatars.dzeninfra.ru/get-zen_doc/1596193/pub_617510bba53aab06ed8ff185_617514d4563eeb7229bb3d8a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149" y="5983326"/>
            <a:ext cx="1753947" cy="89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трелка вправо 24"/>
          <p:cNvSpPr/>
          <p:nvPr/>
        </p:nvSpPr>
        <p:spPr>
          <a:xfrm>
            <a:off x="3655022" y="2252815"/>
            <a:ext cx="471104" cy="402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2192950" y="4651926"/>
            <a:ext cx="320131" cy="423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9872782" y="5101863"/>
            <a:ext cx="554474" cy="376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0800000">
            <a:off x="11079399" y="3630862"/>
            <a:ext cx="320131" cy="1444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0" y="1061143"/>
            <a:ext cx="12158059" cy="347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www.scantruck.com/Files/Billeder/Nyt%20udstyr17/Manitou%20udstyr/Mandskabs-%20og%20materialel%C3%B8ft/Diverse/D%C3%A6kh%C3%A5ndtering%20(TH)/Tyre%20handlers_TH_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43" y="5978182"/>
            <a:ext cx="1353891" cy="8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4120940" y="3737564"/>
            <a:ext cx="1203607" cy="10318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Договор о целевом обучении 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3621000" y="3840024"/>
            <a:ext cx="472823" cy="393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12550">
            <a:off x="758006" y="2533817"/>
            <a:ext cx="658425" cy="493819"/>
          </a:xfrm>
          <a:prstGeom prst="rect">
            <a:avLst/>
          </a:prstGeom>
        </p:spPr>
      </p:pic>
      <p:sp>
        <p:nvSpPr>
          <p:cNvPr id="41" name="Стрелка вправо 40"/>
          <p:cNvSpPr/>
          <p:nvPr/>
        </p:nvSpPr>
        <p:spPr>
          <a:xfrm>
            <a:off x="5282087" y="3831611"/>
            <a:ext cx="448551" cy="398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159916" y="1844590"/>
            <a:ext cx="1095178" cy="12323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Работа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вахтовым </a:t>
            </a:r>
            <a:r>
              <a:rPr lang="ru-RU" sz="1400" b="1" dirty="0">
                <a:solidFill>
                  <a:srgbClr val="002060"/>
                </a:solidFill>
              </a:rPr>
              <a:t>методом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15*15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746821" y="1844293"/>
            <a:ext cx="1704960" cy="2977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Допущены к самостоятельной работе –</a:t>
            </a:r>
          </a:p>
          <a:p>
            <a:pPr algn="ctr"/>
            <a:endParaRPr lang="ru-RU" sz="1400" b="1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Переведены </a:t>
            </a:r>
            <a:r>
              <a:rPr lang="ru-RU" sz="1400" b="1" dirty="0">
                <a:solidFill>
                  <a:srgbClr val="002060"/>
                </a:solidFill>
              </a:rPr>
              <a:t>на более высокий разряд или на другую должность</a:t>
            </a:r>
          </a:p>
        </p:txBody>
      </p:sp>
      <p:sp>
        <p:nvSpPr>
          <p:cNvPr id="45" name="Стрелка вправо 44"/>
          <p:cNvSpPr/>
          <p:nvPr/>
        </p:nvSpPr>
        <p:spPr>
          <a:xfrm>
            <a:off x="5299546" y="2134010"/>
            <a:ext cx="471104" cy="402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2187" y="5990768"/>
            <a:ext cx="1358926" cy="872050"/>
          </a:xfrm>
          <a:prstGeom prst="rect">
            <a:avLst/>
          </a:prstGeom>
        </p:spPr>
      </p:pic>
      <p:sp>
        <p:nvSpPr>
          <p:cNvPr id="5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0327" y="5974506"/>
            <a:ext cx="1224325" cy="88398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5348" y="5980591"/>
            <a:ext cx="1331267" cy="8893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46615" y="5957486"/>
            <a:ext cx="1318830" cy="9005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45749" y="5995586"/>
            <a:ext cx="1326486" cy="862414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7912640" y="1844293"/>
            <a:ext cx="775374" cy="21555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Прохождение </a:t>
            </a:r>
            <a:endParaRPr lang="ru-RU" sz="1400" b="1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НОК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197575" y="1790074"/>
            <a:ext cx="591981" cy="21111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Сдача ДЭ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43" name="Стрелка вправо 42"/>
          <p:cNvSpPr/>
          <p:nvPr/>
        </p:nvSpPr>
        <p:spPr>
          <a:xfrm>
            <a:off x="7491000" y="2890025"/>
            <a:ext cx="439626" cy="337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>
            <a:off x="8730321" y="2961426"/>
            <a:ext cx="439626" cy="337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право 46"/>
          <p:cNvSpPr/>
          <p:nvPr/>
        </p:nvSpPr>
        <p:spPr>
          <a:xfrm>
            <a:off x="9840366" y="2912419"/>
            <a:ext cx="439626" cy="3370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3" y="-21071"/>
            <a:ext cx="1065028" cy="104329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996030" y="1365403"/>
            <a:ext cx="35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МОДУЛЬ «ПРОФИ +»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0" name="Стрелка вниз 49"/>
          <p:cNvSpPr/>
          <p:nvPr/>
        </p:nvSpPr>
        <p:spPr>
          <a:xfrm>
            <a:off x="2188383" y="2994558"/>
            <a:ext cx="320131" cy="6363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2112119" y="1306478"/>
            <a:ext cx="35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МОДУЛЬ «ПРОФИ ЗАВОД»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sn.berkeley.edu/images/building_partnershi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986" y="-781920"/>
            <a:ext cx="605481" cy="40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39301" y="1422413"/>
            <a:ext cx="3188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Личностно-ориентированное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обучение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1" y="4627370"/>
            <a:ext cx="2302485" cy="96189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9301" y="2934324"/>
            <a:ext cx="2989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Практико-ориентированная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технология</a:t>
            </a:r>
            <a:endParaRPr lang="ru-RU" dirty="0"/>
          </a:p>
        </p:txBody>
      </p:sp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89" y="1622104"/>
            <a:ext cx="1105437" cy="103660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 rot="18613236">
            <a:off x="3691775" y="4598479"/>
            <a:ext cx="36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Квалификационный экзамен по ПМ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7114543">
            <a:off x="5419643" y="4646400"/>
            <a:ext cx="315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Производственная практика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4453498">
            <a:off x="6571080" y="5171562"/>
            <a:ext cx="383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Индивидуальный план обучения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745617">
            <a:off x="4348557" y="1194742"/>
            <a:ext cx="2230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Трудоустройство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21409286">
            <a:off x="3994281" y="2002048"/>
            <a:ext cx="2182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Целевой договор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2368392">
            <a:off x="8498324" y="3946348"/>
            <a:ext cx="401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Государственная итоговая аттестация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3002624">
            <a:off x="7841302" y="4646399"/>
            <a:ext cx="392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Независимая оценка квалификации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0386503">
            <a:off x="8999958" y="1008577"/>
            <a:ext cx="1692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Стипендия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116072">
            <a:off x="9043580" y="2779216"/>
            <a:ext cx="347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Демонстрационный экзамен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9767417">
            <a:off x="2723905" y="3570383"/>
            <a:ext cx="40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Свидетельство о профессии рабочего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21259430">
            <a:off x="9205098" y="1681867"/>
            <a:ext cx="2230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Трудоустройство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54" y="-20353"/>
            <a:ext cx="12175946" cy="104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1716379" y="251080"/>
            <a:ext cx="523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ОБРАЗОВАТЕЛЬНЫЕ </a:t>
            </a:r>
            <a:r>
              <a:rPr lang="ru-RU" dirty="0" smtClean="0">
                <a:solidFill>
                  <a:schemeClr val="bg1"/>
                </a:solidFill>
              </a:rPr>
              <a:t>ТЕХНОЛОГИИ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3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</TotalTime>
  <Words>1342</Words>
  <Application>Microsoft Office PowerPoint</Application>
  <PresentationFormat>Широкоэкранный</PresentationFormat>
  <Paragraphs>204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Impact</vt:lpstr>
      <vt:lpstr>Rozha One</vt:lpstr>
      <vt:lpstr>Wingdings</vt:lpstr>
      <vt:lpstr>Тема Office</vt:lpstr>
      <vt:lpstr>«Вектор РУСАЛа» </vt:lpstr>
      <vt:lpstr>Презентация PowerPoint</vt:lpstr>
      <vt:lpstr>Презентация PowerPoint</vt:lpstr>
      <vt:lpstr>ЦЕЛЬ:</vt:lpstr>
      <vt:lpstr>Презентация PowerPoint</vt:lpstr>
      <vt:lpstr>Презентация PowerPoint</vt:lpstr>
      <vt:lpstr>Презентация PowerPoint</vt:lpstr>
      <vt:lpstr>Реализация второго и третьего модулей программы наставничества  (13 студентов повторили данную практику)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120</cp:revision>
  <cp:lastPrinted>2024-09-29T16:12:27Z</cp:lastPrinted>
  <dcterms:created xsi:type="dcterms:W3CDTF">2020-07-31T15:22:17Z</dcterms:created>
  <dcterms:modified xsi:type="dcterms:W3CDTF">2024-10-27T15:50:54Z</dcterms:modified>
</cp:coreProperties>
</file>