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7" r:id="rId2"/>
    <p:sldId id="263" r:id="rId3"/>
    <p:sldId id="271" r:id="rId4"/>
    <p:sldId id="276" r:id="rId5"/>
    <p:sldId id="275" r:id="rId6"/>
    <p:sldId id="270" r:id="rId7"/>
    <p:sldId id="273" r:id="rId8"/>
    <p:sldId id="274" r:id="rId9"/>
    <p:sldId id="277" r:id="rId10"/>
    <p:sldId id="281" r:id="rId11"/>
    <p:sldId id="278" r:id="rId12"/>
    <p:sldId id="279" r:id="rId13"/>
    <p:sldId id="287" r:id="rId14"/>
    <p:sldId id="289" r:id="rId15"/>
    <p:sldId id="291" r:id="rId16"/>
    <p:sldId id="282" r:id="rId17"/>
    <p:sldId id="284" r:id="rId18"/>
    <p:sldId id="283" r:id="rId19"/>
    <p:sldId id="292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C30"/>
    <a:srgbClr val="FB3A05"/>
    <a:srgbClr val="FC643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F2F7B378-F3C3-41B8-8DD0-C5D620DAFC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901C03F-57BC-48E8-9722-8F93BB1458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3EABC-888E-45EE-8863-6B9DADE81BC7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8DD4E16-63A7-46D4-965F-DFEDEEC2FF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F3C3E9B-2E8C-428D-BB7E-0AA702DDA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C2CC4-1C78-404B-A098-5CACD23DF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01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E5A776-3F97-4299-AFB8-9607DF94E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DABD1B4-9E57-4BD4-81F5-AD9997A23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4F6626D-2242-4C34-83D2-02E98BEF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8123AF0-EA6C-459B-B732-DB2D79C0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CC6188-CFB6-43C2-9349-FD96859C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2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16B7A6-6EAC-4BBF-948C-C8D5733C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6D5E4AE-9B2E-46CA-8717-200A217D0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893BE01-4769-4E6A-8960-83538B200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7349CE3-EA6D-4380-B1AE-193EFD61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7A502A-D4FD-4860-9BFE-4FB90CE4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B6699D3-C1D9-45F6-B369-7F88E8BA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9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2E499A-B1C5-45D5-BA03-DB7D34F1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72902A6-0545-4C86-AEB4-D4D2026CD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818021-F016-46DF-9876-A3BF58A4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75377C4-5A91-434C-9B36-D20BBE5A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0D638BE-7E3D-4F28-AB07-F72F16CC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65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9977926-8E4F-4CE6-A757-91CAAD5EE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4434D3B-A7EE-494D-9948-39B8B4F12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02B6CD-1749-42A2-86BD-A05BF5EA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030530-D506-4099-A747-AB201739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CCE513-E3FF-416C-BA50-7558E37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9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E870FD-F4C7-49CF-B581-7F35094F9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CC936A2-3190-4A74-A7F5-9A69B38E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E91E77-A7CC-4598-930C-DC667BE9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197651-1A0A-4FF5-B49F-690FFDD8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7301F7-4AC7-44A9-9959-6C078369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4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A6F5AD-EA4A-4DB8-8427-F2BAC2E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6D600F0-D511-4EA6-8E66-4B74E302D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521C7B-7A88-453B-8B33-0751D78C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60E05E-D298-4F3D-A9B1-75C01179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01BB4F-9B21-431B-8FA1-C79A9C20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3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C4698B-97E6-474E-B597-819E37C5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A650EA-3B6A-4EFF-8B9E-5975F7661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30CA183-0D2A-4ED2-9DBA-5BE63CE07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5640056-3AB9-4C72-A36D-A44812C8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A5C592-8D9A-4EFD-BDAF-004FADE0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6BF0E49-99AE-476F-BF3C-ACE56106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6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4459DED-C11A-4511-A847-493005395558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B541E7-5B4D-43E5-8F59-EBDE70BC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2081C85-17C3-4494-ADC5-41279F50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FDFDBC3-9040-454D-921A-8EFEBEB7EFA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FA29F9-23BA-4ECB-82B3-298CF148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0B0088F-4F61-4CA9-8363-CD424405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83FC360-5B08-4CF4-A526-AB2CCE9F3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588615A-2070-42C4-B6D8-FBF878A10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DFECA10-3085-492F-995A-86D656093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C31F736-D24A-4001-B690-35E7524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A27D62C-DA1D-45F4-81AB-08FB0044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BC030DF-F60C-4C5C-9AFC-1EFD8EB1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13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83FAD6-11EA-489A-A363-BEDC63A3A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CD500A0-4AAC-4067-B9F1-2003436D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3AAABCB-729C-43E9-800C-52465EA1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439AD69-049B-4695-82B6-90F26809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3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798DA06-64B5-4510-A27E-BE7B3BC5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A58C18A-6119-4890-A99B-6AEF6E5A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A9E183-1F9C-4A45-93C6-002A250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9ECF8D-844C-4207-BAFA-BADE0FBA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426469-404D-401F-95F6-E0C98645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895BDFE-B10E-4FAF-A15D-F4FFD9782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9061DF-27D3-42F9-9FB4-651396A7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F6BC1DC-F4E9-4874-BE0B-D6D6744D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1E5B1EA-92C7-47FC-BC38-1FAB347C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34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FBEC2-919E-4102-894D-6DB41EC7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4FB6738-3D94-4778-815D-9A8651015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BAC02A4-B7C1-4153-BB05-1E4CDE679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CA107-8654-43C3-BF7C-DB81E0A9004F}" type="datetimeFigureOut">
              <a:rPr lang="ru-RU" smtClean="0"/>
              <a:t>26.08.2023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DF5F0C-3923-461E-8DC7-F30C6710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866F7A-327E-44B1-B5F8-E9DA7BB9D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hlinkClick r:id="rId14"/>
            <a:extLst>
              <a:ext uri="{FF2B5EF4-FFF2-40B4-BE49-F238E27FC236}">
                <a16:creationId xmlns="" xmlns:a16="http://schemas.microsoft.com/office/drawing/2014/main" id="{70F833F9-0231-4EE9-AFEB-F77CEF52A2B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3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svetlana.1978676@gmail.com" TargetMode="Externa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1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11" Type="http://schemas.microsoft.com/office/2007/relationships/hdphoto" Target="../media/hdphoto5.wdp"/><Relationship Id="rId15" Type="http://schemas.openxmlformats.org/officeDocument/2006/relationships/image" Target="../media/image43.png"/><Relationship Id="rId10" Type="http://schemas.openxmlformats.org/officeDocument/2006/relationships/image" Target="../media/image39.jpeg"/><Relationship Id="rId9" Type="http://schemas.openxmlformats.org/officeDocument/2006/relationships/image" Target="../media/image24.sv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4.jpe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5" Type="http://schemas.microsoft.com/office/2007/relationships/hdphoto" Target="../media/hdphoto2.wdp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openxmlformats.org/officeDocument/2006/relationships/image" Target="../media/image24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vk.com/album387306759_295921023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vk.com/album387306759_295921023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2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91CEF1-B026-4460-85DB-E6E27091DDEE}"/>
              </a:ext>
            </a:extLst>
          </p:cNvPr>
          <p:cNvSpPr/>
          <p:nvPr/>
        </p:nvSpPr>
        <p:spPr>
          <a:xfrm>
            <a:off x="4257413" y="1036128"/>
            <a:ext cx="2046798" cy="166097"/>
          </a:xfrm>
          <a:prstGeom prst="rect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"/>
          <a:stretch/>
        </p:blipFill>
        <p:spPr bwMode="auto">
          <a:xfrm>
            <a:off x="5132425" y="4944905"/>
            <a:ext cx="1786207" cy="188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олилиния: фигура 29">
            <a:extLst>
              <a:ext uri="{FF2B5EF4-FFF2-40B4-BE49-F238E27FC236}">
                <a16:creationId xmlns="" xmlns:a16="http://schemas.microsoft.com/office/drawing/2014/main" id="{01C009CD-FB4C-4C09-8327-31277BE0B9C8}"/>
              </a:ext>
            </a:extLst>
          </p:cNvPr>
          <p:cNvSpPr/>
          <p:nvPr/>
        </p:nvSpPr>
        <p:spPr>
          <a:xfrm>
            <a:off x="5783568" y="-14357"/>
            <a:ext cx="6413558" cy="6900297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="" xmlns:a16="http://schemas.microsoft.com/office/drawing/2014/main" id="{0457E147-2F53-48D4-8F04-C3F1502156C3}"/>
              </a:ext>
            </a:extLst>
          </p:cNvPr>
          <p:cNvSpPr/>
          <p:nvPr/>
        </p:nvSpPr>
        <p:spPr>
          <a:xfrm>
            <a:off x="6025529" y="-14356"/>
            <a:ext cx="6219942" cy="6909552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B72969-8567-490C-A9E2-92C86A6A4966}"/>
              </a:ext>
            </a:extLst>
          </p:cNvPr>
          <p:cNvSpPr txBox="1"/>
          <p:nvPr/>
        </p:nvSpPr>
        <p:spPr>
          <a:xfrm>
            <a:off x="1280999" y="264636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номинация:</a:t>
            </a:r>
            <a:endParaRPr lang="ru-RU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="" xmlns:a16="http://schemas.microsoft.com/office/drawing/2014/main" id="{F7329957-12D8-4A21-80E0-F51EBF1576DE}"/>
              </a:ext>
            </a:extLst>
          </p:cNvPr>
          <p:cNvSpPr/>
          <p:nvPr/>
        </p:nvSpPr>
        <p:spPr>
          <a:xfrm>
            <a:off x="5983095" y="1536099"/>
            <a:ext cx="336207" cy="315000"/>
          </a:xfrm>
          <a:prstGeom prst="triangle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E07C3386-8F08-4520-8F57-561F8005391A}"/>
              </a:ext>
            </a:extLst>
          </p:cNvPr>
          <p:cNvSpPr/>
          <p:nvPr/>
        </p:nvSpPr>
        <p:spPr>
          <a:xfrm>
            <a:off x="329401" y="174600"/>
            <a:ext cx="270000" cy="270000"/>
          </a:xfrm>
          <a:prstGeom prst="ellipse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="" xmlns:a16="http://schemas.microsoft.com/office/drawing/2014/main" id="{90269D15-39A6-44D5-A69F-0D6D88177B66}"/>
              </a:ext>
            </a:extLst>
          </p:cNvPr>
          <p:cNvSpPr/>
          <p:nvPr/>
        </p:nvSpPr>
        <p:spPr>
          <a:xfrm>
            <a:off x="6918632" y="2645693"/>
            <a:ext cx="146211" cy="136988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="" xmlns:a16="http://schemas.microsoft.com/office/drawing/2014/main" id="{EA72F473-C12A-41E5-A556-4A27F0BB46D6}"/>
              </a:ext>
            </a:extLst>
          </p:cNvPr>
          <p:cNvSpPr/>
          <p:nvPr/>
        </p:nvSpPr>
        <p:spPr>
          <a:xfrm>
            <a:off x="6564543" y="2883810"/>
            <a:ext cx="238424" cy="223385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D2098A52-1A1C-4754-B308-424A85398574}"/>
              </a:ext>
            </a:extLst>
          </p:cNvPr>
          <p:cNvSpPr/>
          <p:nvPr/>
        </p:nvSpPr>
        <p:spPr>
          <a:xfrm>
            <a:off x="394722" y="264636"/>
            <a:ext cx="669600" cy="669600"/>
          </a:xfrm>
          <a:prstGeom prst="ellipse">
            <a:avLst/>
          </a:prstGeom>
          <a:solidFill>
            <a:schemeClr val="accent5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8DC5BC09-F4D4-4981-BB62-63A94980952D}"/>
              </a:ext>
            </a:extLst>
          </p:cNvPr>
          <p:cNvSpPr/>
          <p:nvPr/>
        </p:nvSpPr>
        <p:spPr>
          <a:xfrm>
            <a:off x="8532161" y="73451"/>
            <a:ext cx="3549152" cy="3801103"/>
          </a:xfrm>
          <a:prstGeom prst="ellipse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54E4D73-4589-41AA-94BF-7C7BF48A8614}"/>
              </a:ext>
            </a:extLst>
          </p:cNvPr>
          <p:cNvSpPr txBox="1"/>
          <p:nvPr/>
        </p:nvSpPr>
        <p:spPr>
          <a:xfrm>
            <a:off x="187390" y="3292376"/>
            <a:ext cx="740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B3A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Название </a:t>
            </a:r>
            <a:r>
              <a:rPr lang="ru-RU" sz="3200" b="1" dirty="0" smtClean="0">
                <a:solidFill>
                  <a:srgbClr val="FB3A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практики наставничества:</a:t>
            </a:r>
            <a:endParaRPr lang="ru-RU" sz="3200" b="1" dirty="0">
              <a:solidFill>
                <a:srgbClr val="FB3A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57" y="1056331"/>
            <a:ext cx="749412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accent1"/>
                </a:solidFill>
              </a:rPr>
              <a:t>«Наставничество </a:t>
            </a:r>
            <a:r>
              <a:rPr lang="ru-RU" sz="2300" b="1" dirty="0" smtClean="0">
                <a:solidFill>
                  <a:schemeClr val="accent1"/>
                </a:solidFill>
              </a:rPr>
              <a:t>обучающихся</a:t>
            </a:r>
          </a:p>
          <a:p>
            <a:r>
              <a:rPr lang="ru-RU" sz="2300" b="1" dirty="0" smtClean="0">
                <a:solidFill>
                  <a:schemeClr val="accent1"/>
                </a:solidFill>
              </a:rPr>
              <a:t>в профессиональных образовательных </a:t>
            </a:r>
          </a:p>
          <a:p>
            <a:r>
              <a:rPr lang="ru-RU" sz="2300" b="1" dirty="0" smtClean="0">
                <a:solidFill>
                  <a:schemeClr val="accent1"/>
                </a:solidFill>
              </a:rPr>
              <a:t>организациях» </a:t>
            </a:r>
          </a:p>
          <a:p>
            <a:r>
              <a:rPr lang="ru-RU" b="1" dirty="0" smtClean="0">
                <a:solidFill>
                  <a:srgbClr val="FC643A"/>
                </a:solidFill>
              </a:rPr>
              <a:t>практика</a:t>
            </a:r>
            <a:r>
              <a:rPr lang="ru-RU" b="1" dirty="0">
                <a:solidFill>
                  <a:srgbClr val="FC643A"/>
                </a:solidFill>
              </a:rPr>
              <a:t>, направленная на: </a:t>
            </a:r>
            <a:r>
              <a:rPr lang="ru-RU" b="1" dirty="0" smtClean="0">
                <a:solidFill>
                  <a:srgbClr val="FC643A"/>
                </a:solidFill>
              </a:rPr>
              <a:t>адаптацию </a:t>
            </a:r>
            <a:r>
              <a:rPr lang="ru-RU" b="1" dirty="0">
                <a:solidFill>
                  <a:srgbClr val="FC643A"/>
                </a:solidFill>
              </a:rPr>
              <a:t>и социализацию студентов </a:t>
            </a:r>
            <a:endParaRPr lang="ru-RU" b="1" dirty="0" smtClean="0">
              <a:solidFill>
                <a:srgbClr val="FC643A"/>
              </a:solidFill>
            </a:endParaRP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(«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вхождение»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специальность, профессиональную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ориентацию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(деятельность/закрепление в профессии)</a:t>
            </a:r>
          </a:p>
        </p:txBody>
      </p:sp>
      <p:pic>
        <p:nvPicPr>
          <p:cNvPr id="1026" name="Picture 2" descr="C:\Users\Наталья\Downloads\rE3o9VSpZb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6" t="30608" r="17816" b="26572"/>
          <a:stretch/>
        </p:blipFill>
        <p:spPr bwMode="auto">
          <a:xfrm>
            <a:off x="8530409" y="222499"/>
            <a:ext cx="3370591" cy="36244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538883" y="3221447"/>
            <a:ext cx="179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Участник: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9159" y="4694044"/>
            <a:ext cx="62411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производственного обучения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КГАПОУ 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Ачинский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колледж транспорта </a:t>
            </a: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сельского 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</a:t>
            </a: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ru-R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1558" y="5290373"/>
            <a:ext cx="264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контактные данные 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07609" y="5765585"/>
            <a:ext cx="312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8(923)308-51-97 </a:t>
            </a:r>
          </a:p>
          <a:p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svetlana.1978676@gmail.com</a:t>
            </a: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1" t="267" r="3343" b="13228"/>
          <a:stretch/>
        </p:blipFill>
        <p:spPr bwMode="auto">
          <a:xfrm>
            <a:off x="8536124" y="5659705"/>
            <a:ext cx="516566" cy="51389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2377" r="56648" b="13188"/>
          <a:stretch/>
        </p:blipFill>
        <p:spPr bwMode="auto">
          <a:xfrm>
            <a:off x="8536124" y="6181084"/>
            <a:ext cx="571485" cy="5575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707" y="3874554"/>
            <a:ext cx="6666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Навигация образовательных локаций проектной деятельности студентов </a:t>
            </a:r>
            <a:endParaRPr lang="ru-RU" sz="2400" b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КГАПОУ </a:t>
            </a:r>
            <a:r>
              <a:rPr lang="ru-RU" sz="2000" b="1" dirty="0">
                <a:solidFill>
                  <a:schemeClr val="accent1"/>
                </a:solidFill>
              </a:rPr>
              <a:t>«</a:t>
            </a:r>
            <a:r>
              <a:rPr lang="ru-RU" sz="2000" b="1" dirty="0" err="1">
                <a:solidFill>
                  <a:schemeClr val="accent1"/>
                </a:solidFill>
              </a:rPr>
              <a:t>Ачинский</a:t>
            </a:r>
            <a:r>
              <a:rPr lang="ru-RU" sz="2000" b="1" dirty="0">
                <a:solidFill>
                  <a:schemeClr val="accent1"/>
                </a:solidFill>
              </a:rPr>
              <a:t> колледж транспорта 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и </a:t>
            </a:r>
            <a:r>
              <a:rPr lang="ru-RU" sz="2000" b="1" dirty="0">
                <a:solidFill>
                  <a:schemeClr val="accent1"/>
                </a:solidFill>
              </a:rPr>
              <a:t>сельского хозяйства»</a:t>
            </a:r>
          </a:p>
          <a:p>
            <a:pPr algn="ctr"/>
            <a:endParaRPr lang="ru-RU" sz="2400" dirty="0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8DC5BC09-F4D4-4981-BB62-63A94980952D}"/>
              </a:ext>
            </a:extLst>
          </p:cNvPr>
          <p:cNvSpPr/>
          <p:nvPr/>
        </p:nvSpPr>
        <p:spPr>
          <a:xfrm>
            <a:off x="729522" y="460243"/>
            <a:ext cx="669600" cy="669600"/>
          </a:xfrm>
          <a:prstGeom prst="ellipse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65" y="5001820"/>
            <a:ext cx="1289968" cy="182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/>
        </p:blipFill>
        <p:spPr bwMode="auto">
          <a:xfrm>
            <a:off x="1956000" y="5479913"/>
            <a:ext cx="1144906" cy="118667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702" y="5509379"/>
            <a:ext cx="1078635" cy="115721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280999" y="5475039"/>
            <a:ext cx="642121" cy="49731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060531" y="6101630"/>
            <a:ext cx="677796" cy="14733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33" idx="6"/>
          </p:cNvCxnSpPr>
          <p:nvPr/>
        </p:nvCxnSpPr>
        <p:spPr>
          <a:xfrm flipV="1">
            <a:off x="4857337" y="5558811"/>
            <a:ext cx="613986" cy="52917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38883" y="3507201"/>
            <a:ext cx="4535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 Викторовна </a:t>
            </a:r>
          </a:p>
          <a:p>
            <a:pPr algn="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Трофимова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44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5685" y="25227"/>
            <a:ext cx="918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Средства и способы </a:t>
            </a:r>
            <a:endParaRPr lang="ru-RU" sz="44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реализации </a:t>
            </a:r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практики наставничества: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8" y="1496306"/>
            <a:ext cx="6225337" cy="43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50" y="1471777"/>
            <a:ext cx="5372325" cy="438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4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3340" y="524279"/>
            <a:ext cx="945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Условия реализации </a:t>
            </a: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практики: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99C580A-47E8-4440-8156-A65C9499C0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53249" y="268069"/>
            <a:ext cx="1485000" cy="1485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5086" y="1952677"/>
            <a:ext cx="5100913" cy="8913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Кейсовый</a:t>
            </a:r>
            <a:r>
              <a:rPr lang="ru-RU" sz="2800" b="1" dirty="0"/>
              <a:t> клуб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20999" y="1966405"/>
            <a:ext cx="6659999" cy="877595"/>
          </a:xfrm>
          <a:prstGeom prst="rect">
            <a:avLst/>
          </a:prstGeom>
          <a:solidFill>
            <a:srgbClr val="FC5C3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ПрофСтудия</a:t>
            </a:r>
            <a:r>
              <a:rPr lang="ru-RU" sz="2400" b="1" dirty="0"/>
              <a:t> </a:t>
            </a:r>
            <a:r>
              <a:rPr lang="ru-RU" sz="2400" b="1" dirty="0" smtClean="0"/>
              <a:t>«Электрод» </a:t>
            </a:r>
            <a:endParaRPr lang="ru-RU" sz="2400" b="1" dirty="0"/>
          </a:p>
          <a:p>
            <a:pPr algn="ctr"/>
            <a:r>
              <a:rPr lang="ru-RU" sz="2400" b="1" dirty="0"/>
              <a:t>Сварочные мастерские </a:t>
            </a:r>
            <a:endParaRPr lang="ru-RU" sz="2400" b="1" dirty="0"/>
          </a:p>
        </p:txBody>
      </p:sp>
      <p:pic>
        <p:nvPicPr>
          <p:cNvPr id="2050" name="Picture 2" descr="C:\Users\Наталья\Downloads\pHH4n1wgaWU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07"/>
          <a:stretch/>
        </p:blipFill>
        <p:spPr bwMode="auto">
          <a:xfrm>
            <a:off x="185086" y="3008497"/>
            <a:ext cx="5107236" cy="271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4" r="22907"/>
          <a:stretch/>
        </p:blipFill>
        <p:spPr bwMode="auto">
          <a:xfrm>
            <a:off x="185086" y="5143910"/>
            <a:ext cx="1586284" cy="170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83" y="5204131"/>
            <a:ext cx="2264839" cy="164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99"/>
          <a:stretch/>
        </p:blipFill>
        <p:spPr bwMode="auto">
          <a:xfrm>
            <a:off x="1787597" y="5199635"/>
            <a:ext cx="1246459" cy="164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r="4156"/>
          <a:stretch/>
        </p:blipFill>
        <p:spPr bwMode="auto">
          <a:xfrm>
            <a:off x="5424571" y="2959494"/>
            <a:ext cx="2201517" cy="389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7" r="4268"/>
          <a:stretch/>
        </p:blipFill>
        <p:spPr bwMode="auto">
          <a:xfrm>
            <a:off x="9740969" y="2987648"/>
            <a:ext cx="2451031" cy="304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/>
          <a:stretch/>
        </p:blipFill>
        <p:spPr bwMode="auto">
          <a:xfrm>
            <a:off x="7630726" y="2987648"/>
            <a:ext cx="2373567" cy="387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https://sun9-28.userapi.com/impg/prcLlwREZ8zt3Kbz6_rR7_w89O5i7B_U-I0Etw/Tzoy-A7UIgA.jpg?size=1280x960&amp;quality=95&amp;sign=f03e7c96359f0450bdf37de4a55847dc&amp;type=album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9" t="23307" r="25632" b="23846"/>
          <a:stretch/>
        </p:blipFill>
        <p:spPr bwMode="auto">
          <a:xfrm>
            <a:off x="10023450" y="4696740"/>
            <a:ext cx="2168550" cy="21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5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24279"/>
            <a:ext cx="10067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Образовательные технологии: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1BEE9D6-ADFC-4877-9809-AD0AE831AB63}"/>
              </a:ext>
            </a:extLst>
          </p:cNvPr>
          <p:cNvSpPr/>
          <p:nvPr/>
        </p:nvSpPr>
        <p:spPr>
          <a:xfrm>
            <a:off x="6516022" y="4392887"/>
            <a:ext cx="5433376" cy="58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Информационно-коммуникационные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EBBE701-E1EB-4DA8-9733-C73CDA8A9647}"/>
              </a:ext>
            </a:extLst>
          </p:cNvPr>
          <p:cNvSpPr/>
          <p:nvPr/>
        </p:nvSpPr>
        <p:spPr>
          <a:xfrm>
            <a:off x="226500" y="1989000"/>
            <a:ext cx="5374500" cy="45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проектной деятельности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6D86110-9E15-4D70-B7AB-AED26B826804}"/>
              </a:ext>
            </a:extLst>
          </p:cNvPr>
          <p:cNvSpPr/>
          <p:nvPr/>
        </p:nvSpPr>
        <p:spPr>
          <a:xfrm>
            <a:off x="6482404" y="1989000"/>
            <a:ext cx="5445000" cy="44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развивающего обучения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131F0AD-44EA-4018-B2C2-815E35B599CF}"/>
              </a:ext>
            </a:extLst>
          </p:cNvPr>
          <p:cNvSpPr/>
          <p:nvPr/>
        </p:nvSpPr>
        <p:spPr>
          <a:xfrm>
            <a:off x="226500" y="4374000"/>
            <a:ext cx="5263688" cy="502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7" y="1989000"/>
            <a:ext cx="1758318" cy="1755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Наталья\Downloads\SMART-goal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3"/>
          <a:stretch/>
        </p:blipFill>
        <p:spPr bwMode="auto">
          <a:xfrm>
            <a:off x="359478" y="4484184"/>
            <a:ext cx="2475000" cy="150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00" y="4484184"/>
            <a:ext cx="1322892" cy="191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00" y="2439000"/>
            <a:ext cx="2757488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https://sun9-50.userapi.com/impg/ZKL6RlS9xkq8D2vEJnc38tj2ZhobzgznNMDZBQ/NxiYs9xq5G4.jpg?size=1280x960&amp;quality=95&amp;sign=91ae5bdbc491c8ddc97011a17dc8874d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4" t="37520" r="15656" b="11757"/>
          <a:stretch/>
        </p:blipFill>
        <p:spPr bwMode="auto">
          <a:xfrm>
            <a:off x="2834478" y="4876746"/>
            <a:ext cx="2509361" cy="15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408" y="2438999"/>
            <a:ext cx="1234494" cy="183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070" y="2438999"/>
            <a:ext cx="1372986" cy="183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 descr="https://sun9-17.userapi.com/impg/KMouAxvzBrqtw91AqDtD6Ihe7fX0dzOT2UkAlg/KeGDjqBG384.jpg?size=810x1080&amp;quality=95&amp;sign=bbbb11bd38c53a45631607b3265e1ab1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65" y="2438999"/>
            <a:ext cx="1377514" cy="18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17" y="2065401"/>
            <a:ext cx="1351075" cy="174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Замещающее содержимое 4" descr="uQ1AGj3uVDYсварка"/>
          <p:cNvPicPr>
            <a:picLocks noGrp="1" noChangeAspect="1"/>
          </p:cNvPicPr>
          <p:nvPr/>
        </p:nvPicPr>
        <p:blipFill rotWithShape="1">
          <a:blip r:embed="rId11"/>
          <a:srcRect t="33837" r="14248"/>
          <a:stretch/>
        </p:blipFill>
        <p:spPr>
          <a:xfrm>
            <a:off x="9506333" y="4943563"/>
            <a:ext cx="2468516" cy="14284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Замещающее содержимое 6" descr="sUPxr3UKUCUсварка"/>
          <p:cNvPicPr>
            <a:picLocks noChangeAspect="1"/>
          </p:cNvPicPr>
          <p:nvPr/>
        </p:nvPicPr>
        <p:blipFill rotWithShape="1">
          <a:blip r:embed="rId12"/>
          <a:srcRect l="24611" t="19761" r="16110" b="30783"/>
          <a:stretch/>
        </p:blipFill>
        <p:spPr>
          <a:xfrm>
            <a:off x="8010218" y="4959000"/>
            <a:ext cx="1819205" cy="1397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000" y="118706"/>
            <a:ext cx="1485000" cy="14552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4" y="1269000"/>
            <a:ext cx="5764439" cy="48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843" y="189000"/>
            <a:ext cx="549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Тренинг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Единство - непохожих»</a:t>
            </a:r>
          </a:p>
        </p:txBody>
      </p:sp>
      <p:pic>
        <p:nvPicPr>
          <p:cNvPr id="6" name="Picture 4" descr="https://sun9-66.userapi.com/impg/eYC7ekJzJoJXnGcqvi29dlLqm6tj1MjRVJSsQQ/5fBB909mZzA.jpg?size=1280x960&amp;quality=95&amp;sign=b19caf596fadc5a45e9e19eaba58268b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0"/>
          <a:stretch/>
        </p:blipFill>
        <p:spPr bwMode="auto">
          <a:xfrm>
            <a:off x="6096000" y="1302255"/>
            <a:ext cx="5950416" cy="48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96208" y="314893"/>
            <a:ext cx="495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Игровое занятие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Пробуй, твори, создавай!»</a:t>
            </a:r>
          </a:p>
        </p:txBody>
      </p:sp>
    </p:spTree>
    <p:extLst>
      <p:ext uri="{BB962C8B-B14F-4D97-AF65-F5344CB8AC3E}">
        <p14:creationId xmlns:p14="http://schemas.microsoft.com/office/powerpoint/2010/main" val="7909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000" y="1988"/>
            <a:ext cx="553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Посещение занятий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профстудии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«Электрод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Сварное моделирование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06000" y="217431"/>
            <a:ext cx="495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Практическое занятие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Бизнес-план»</a:t>
            </a:r>
          </a:p>
        </p:txBody>
      </p:sp>
      <p:pic>
        <p:nvPicPr>
          <p:cNvPr id="6" name="Замещающее содержимо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6" y="1542811"/>
            <a:ext cx="2563934" cy="34185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00" y="1539000"/>
            <a:ext cx="51054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s://sun9-32.userapi.com/impg/-eMlwBFPp3ua0NSj5pgS5JiEQDOm16ItcnXyfA/i6kvo7ksHG4.jpg?size=1280x960&amp;quality=95&amp;sign=0101ac185a8117596e92b6a15e6fada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00" y="1539000"/>
            <a:ext cx="3742118" cy="28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8"/>
          <a:stretch/>
        </p:blipFill>
        <p:spPr bwMode="auto">
          <a:xfrm>
            <a:off x="2676000" y="4345589"/>
            <a:ext cx="3667795" cy="251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" y="3707868"/>
            <a:ext cx="2562855" cy="315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7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9174"/>
            <a:ext cx="573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Встречи с предпринимателями,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работодателями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ООО «ИСО», АО «СВЭМ»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6000" y="216277"/>
            <a:ext cx="49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Защита проектов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11" descr="https://sun9-77.userapi.com/impg/_dgFfyGZAvcdK9mLBJzhL-8882PonFQePIXufw/IruS78FvfOg.jpg?size=1280x960&amp;quality=95&amp;sign=54b3217cac812fdfa463882f90be1f8c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0"/>
          <a:stretch/>
        </p:blipFill>
        <p:spPr bwMode="auto">
          <a:xfrm>
            <a:off x="144586" y="1341144"/>
            <a:ext cx="5432992" cy="294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999" y="4372376"/>
            <a:ext cx="2866715" cy="239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00" y="1259782"/>
            <a:ext cx="6106715" cy="311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00" y="4372376"/>
            <a:ext cx="3240000" cy="239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/>
          <a:stretch/>
        </p:blipFill>
        <p:spPr bwMode="auto">
          <a:xfrm>
            <a:off x="144586" y="3825143"/>
            <a:ext cx="5432992" cy="302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2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81" y="3242"/>
            <a:ext cx="1023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Описание результатов </a:t>
            </a: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практики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наставничества: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00" y="108899"/>
            <a:ext cx="1738312" cy="1600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Замещающее содержимое 107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0" y="1449792"/>
            <a:ext cx="4002510" cy="26383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07" y="1859354"/>
            <a:ext cx="3072693" cy="38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28"/>
          <a:stretch/>
        </p:blipFill>
        <p:spPr bwMode="auto">
          <a:xfrm>
            <a:off x="8090694" y="4419000"/>
            <a:ext cx="2512970" cy="218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Замещающее содержимое 3"/>
          <p:cNvPicPr>
            <a:picLocks noGrp="1" noChangeAspect="1"/>
          </p:cNvPicPr>
          <p:nvPr/>
        </p:nvPicPr>
        <p:blipFill>
          <a:blip r:embed="rId6"/>
          <a:srcRect l="-670" t="15300" r="530" b="16685"/>
          <a:stretch>
            <a:fillRect/>
          </a:stretch>
        </p:blipFill>
        <p:spPr>
          <a:xfrm>
            <a:off x="4195051" y="1449792"/>
            <a:ext cx="2160402" cy="26383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2" y="4230210"/>
            <a:ext cx="3414145" cy="227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10" y="4247485"/>
            <a:ext cx="3195000" cy="225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"/>
          <a:stretch/>
        </p:blipFill>
        <p:spPr bwMode="auto">
          <a:xfrm rot="16200000">
            <a:off x="6136439" y="1318564"/>
            <a:ext cx="3365260" cy="335613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2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427" y="1778283"/>
            <a:ext cx="5113312" cy="498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9" y="1806795"/>
            <a:ext cx="6046553" cy="490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262549"/>
            <a:ext cx="1023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Описание результатов </a:t>
            </a: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практики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наставничества: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00" y="108899"/>
            <a:ext cx="1738312" cy="1600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62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7" y="3609000"/>
            <a:ext cx="3616297" cy="30717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Изображение 112"/>
          <p:cNvPicPr/>
          <p:nvPr/>
        </p:nvPicPr>
        <p:blipFill>
          <a:blip r:embed="rId3"/>
          <a:stretch>
            <a:fillRect/>
          </a:stretch>
        </p:blipFill>
        <p:spPr>
          <a:xfrm>
            <a:off x="278426" y="369000"/>
            <a:ext cx="3690000" cy="30818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2" descr="https://sun9-48.userapi.com/impg/w4pPRQ8f83do7K6klmGzmeGAFVOZVXjaTEkrOw/BpvvPoyeru0.jpg?size=813x1080&amp;quality=95&amp;sign=a62092bf4ecd7e27ff1895336f23983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4554" y="1880594"/>
            <a:ext cx="1980000" cy="263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Замещающее содержимое 109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000" y="1874757"/>
            <a:ext cx="2565000" cy="26419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83" y="4591370"/>
            <a:ext cx="4102341" cy="221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Замещающее содержимое 5" descr="6DMZH3aaReoсварка"/>
          <p:cNvPicPr>
            <a:picLocks noGrp="1" noChangeAspect="1"/>
          </p:cNvPicPr>
          <p:nvPr/>
        </p:nvPicPr>
        <p:blipFill rotWithShape="1">
          <a:blip r:embed="rId7"/>
          <a:srcRect r="22368"/>
          <a:stretch/>
        </p:blipFill>
        <p:spPr>
          <a:xfrm>
            <a:off x="10869407" y="4663828"/>
            <a:ext cx="1255657" cy="2016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Замещающее содержимое 3" descr="JqoGh1T-7Mcсварка"/>
          <p:cNvPicPr>
            <a:picLocks noChangeAspect="1"/>
          </p:cNvPicPr>
          <p:nvPr/>
        </p:nvPicPr>
        <p:blipFill rotWithShape="1">
          <a:blip r:embed="rId8"/>
          <a:srcRect l="62714" b="5025"/>
          <a:stretch/>
        </p:blipFill>
        <p:spPr>
          <a:xfrm>
            <a:off x="9509228" y="4655660"/>
            <a:ext cx="1283684" cy="20251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Замещающее содержимое 3" descr="JqoGh1T-7Mcсварка"/>
          <p:cNvPicPr>
            <a:picLocks noChangeAspect="1"/>
          </p:cNvPicPr>
          <p:nvPr/>
        </p:nvPicPr>
        <p:blipFill rotWithShape="1">
          <a:blip r:embed="rId8"/>
          <a:srcRect r="60695"/>
          <a:stretch/>
        </p:blipFill>
        <p:spPr>
          <a:xfrm>
            <a:off x="8339632" y="4651549"/>
            <a:ext cx="1040276" cy="209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566000" y="368033"/>
            <a:ext cx="670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Проведение мероприятий </a:t>
            </a:r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грантовых</a:t>
            </a:r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проектов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3"/>
          <a:stretch/>
        </p:blipFill>
        <p:spPr bwMode="auto">
          <a:xfrm>
            <a:off x="8944426" y="1898832"/>
            <a:ext cx="3180638" cy="260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9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1320215"/>
            <a:ext cx="5596902" cy="418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39" y="1336658"/>
            <a:ext cx="5355000" cy="417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27" y="3115964"/>
            <a:ext cx="5301549" cy="384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5101"/>
            <a:ext cx="12192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Отчет о реализации индивидуального плана развития под руководством наставника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2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692638-F08C-4F8D-9B03-9504E505B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94" y="189000"/>
            <a:ext cx="10515600" cy="804472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практики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наставничества: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278CD70-AE68-456F-9A2D-F172E7C1C639}"/>
              </a:ext>
            </a:extLst>
          </p:cNvPr>
          <p:cNvSpPr/>
          <p:nvPr/>
        </p:nvSpPr>
        <p:spPr>
          <a:xfrm>
            <a:off x="361428" y="2061589"/>
            <a:ext cx="2250000" cy="765000"/>
          </a:xfrm>
          <a:prstGeom prst="rect">
            <a:avLst/>
          </a:prstGeom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F43594E-EA7A-4F97-BCA1-401A9417ED2B}"/>
              </a:ext>
            </a:extLst>
          </p:cNvPr>
          <p:cNvSpPr/>
          <p:nvPr/>
        </p:nvSpPr>
        <p:spPr>
          <a:xfrm>
            <a:off x="2611428" y="2061589"/>
            <a:ext cx="2250000" cy="765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4C5EF18-0FD0-4C82-95A6-75178A9D138F}"/>
              </a:ext>
            </a:extLst>
          </p:cNvPr>
          <p:cNvSpPr/>
          <p:nvPr/>
        </p:nvSpPr>
        <p:spPr>
          <a:xfrm>
            <a:off x="4861428" y="2061589"/>
            <a:ext cx="7174572" cy="765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28F29BA-918B-4A41-8A1A-B69D91D4149D}"/>
              </a:ext>
            </a:extLst>
          </p:cNvPr>
          <p:cNvSpPr/>
          <p:nvPr/>
        </p:nvSpPr>
        <p:spPr>
          <a:xfrm>
            <a:off x="376127" y="2776678"/>
            <a:ext cx="2250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2626127" y="2788670"/>
            <a:ext cx="2250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9EAE80E-E19B-44C6-9B1E-F051F02E8D54}"/>
              </a:ext>
            </a:extLst>
          </p:cNvPr>
          <p:cNvSpPr/>
          <p:nvPr/>
        </p:nvSpPr>
        <p:spPr>
          <a:xfrm>
            <a:off x="4896294" y="2788670"/>
            <a:ext cx="2250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F538FAD-068C-49F8-86FE-8FEABB205B19}"/>
              </a:ext>
            </a:extLst>
          </p:cNvPr>
          <p:cNvSpPr/>
          <p:nvPr/>
        </p:nvSpPr>
        <p:spPr>
          <a:xfrm>
            <a:off x="7155366" y="2789264"/>
            <a:ext cx="2250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0FF005F-61F2-49AE-8CB4-AF51E1A9F40C}"/>
              </a:ext>
            </a:extLst>
          </p:cNvPr>
          <p:cNvSpPr/>
          <p:nvPr/>
        </p:nvSpPr>
        <p:spPr>
          <a:xfrm>
            <a:off x="373998" y="5563323"/>
            <a:ext cx="2250000" cy="183356"/>
          </a:xfrm>
          <a:prstGeom prst="rect">
            <a:avLst/>
          </a:prstGeom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E315B23-79CB-4805-92A3-59E8524F1B02}"/>
              </a:ext>
            </a:extLst>
          </p:cNvPr>
          <p:cNvSpPr/>
          <p:nvPr/>
        </p:nvSpPr>
        <p:spPr>
          <a:xfrm>
            <a:off x="2597104" y="5580610"/>
            <a:ext cx="2250000" cy="18335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FB84378-37E0-48C6-AC83-DB980657FB1F}"/>
              </a:ext>
            </a:extLst>
          </p:cNvPr>
          <p:cNvSpPr/>
          <p:nvPr/>
        </p:nvSpPr>
        <p:spPr>
          <a:xfrm>
            <a:off x="4905366" y="5563323"/>
            <a:ext cx="2250000" cy="18335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A68225D-78F4-4494-8A65-BAD9428A6407}"/>
              </a:ext>
            </a:extLst>
          </p:cNvPr>
          <p:cNvSpPr/>
          <p:nvPr/>
        </p:nvSpPr>
        <p:spPr>
          <a:xfrm>
            <a:off x="7161027" y="5589077"/>
            <a:ext cx="2250000" cy="18335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A6308B9-E683-4F1E-8FDD-F724A456BB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8" y="2679675"/>
            <a:ext cx="540000" cy="5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64707C2-A63E-4FE3-B3D5-15DBE1C19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6000" y="2139675"/>
            <a:ext cx="540000" cy="5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A4AA567-976E-4839-8B6F-E597C62500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42725" y="905451"/>
            <a:ext cx="928093" cy="9280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99C580A-47E8-4440-8156-A65C9499C0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5033" y="189000"/>
            <a:ext cx="1485000" cy="1485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749CFAA-B388-4CB3-BC51-1F2B35E862E1}"/>
              </a:ext>
            </a:extLst>
          </p:cNvPr>
          <p:cNvSpPr txBox="1"/>
          <p:nvPr/>
        </p:nvSpPr>
        <p:spPr>
          <a:xfrm>
            <a:off x="376127" y="2061589"/>
            <a:ext cx="224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Куратор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87BFE96-1958-4AA3-8AD5-2ECDD6036267}"/>
              </a:ext>
            </a:extLst>
          </p:cNvPr>
          <p:cNvSpPr txBox="1"/>
          <p:nvPr/>
        </p:nvSpPr>
        <p:spPr>
          <a:xfrm>
            <a:off x="361428" y="4395859"/>
            <a:ext cx="223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Моисеенко </a:t>
            </a:r>
            <a:endParaRPr lang="ru-RU" b="1" dirty="0" smtClean="0">
              <a:solidFill>
                <a:schemeClr val="accent1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Наталья </a:t>
            </a:r>
            <a:r>
              <a:rPr lang="ru-RU" b="1" dirty="0">
                <a:solidFill>
                  <a:schemeClr val="accent1"/>
                </a:solidFill>
              </a:rPr>
              <a:t>Сергеевна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4F6228A-F222-4601-A759-6444314D577D}"/>
              </a:ext>
            </a:extLst>
          </p:cNvPr>
          <p:cNvSpPr txBox="1"/>
          <p:nvPr/>
        </p:nvSpPr>
        <p:spPr>
          <a:xfrm>
            <a:off x="2523944" y="4382228"/>
            <a:ext cx="245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Трофимова</a:t>
            </a:r>
          </a:p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Светлана Викторовна 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8109962-44F7-4376-9FD4-48388D22B2BE}"/>
              </a:ext>
            </a:extLst>
          </p:cNvPr>
          <p:cNvSpPr txBox="1"/>
          <p:nvPr/>
        </p:nvSpPr>
        <p:spPr>
          <a:xfrm>
            <a:off x="4860109" y="4521201"/>
            <a:ext cx="2313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Куколь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Руслан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Викторович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E67EC2B-49FA-4CDC-9F6F-7E0FA5BE306E}"/>
              </a:ext>
            </a:extLst>
          </p:cNvPr>
          <p:cNvSpPr txBox="1"/>
          <p:nvPr/>
        </p:nvSpPr>
        <p:spPr>
          <a:xfrm>
            <a:off x="7096199" y="4508833"/>
            <a:ext cx="236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Толстихин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Дмитрий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Алексеевич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749CFAA-B388-4CB3-BC51-1F2B35E862E1}"/>
              </a:ext>
            </a:extLst>
          </p:cNvPr>
          <p:cNvSpPr txBox="1"/>
          <p:nvPr/>
        </p:nvSpPr>
        <p:spPr>
          <a:xfrm>
            <a:off x="2621870" y="2094900"/>
            <a:ext cx="224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Наставник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AF538FAD-068C-49F8-86FE-8FEABB205B19}"/>
              </a:ext>
            </a:extLst>
          </p:cNvPr>
          <p:cNvSpPr/>
          <p:nvPr/>
        </p:nvSpPr>
        <p:spPr>
          <a:xfrm>
            <a:off x="9398284" y="2802432"/>
            <a:ext cx="2637716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2FB84378-37E0-48C6-AC83-DB980657FB1F}"/>
              </a:ext>
            </a:extLst>
          </p:cNvPr>
          <p:cNvSpPr/>
          <p:nvPr/>
        </p:nvSpPr>
        <p:spPr>
          <a:xfrm>
            <a:off x="9417842" y="5563323"/>
            <a:ext cx="2580516" cy="2162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749CFAA-B388-4CB3-BC51-1F2B35E862E1}"/>
              </a:ext>
            </a:extLst>
          </p:cNvPr>
          <p:cNvSpPr txBox="1"/>
          <p:nvPr/>
        </p:nvSpPr>
        <p:spPr>
          <a:xfrm>
            <a:off x="4847104" y="2043296"/>
            <a:ext cx="718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Наставляемые</a:t>
            </a:r>
          </a:p>
        </p:txBody>
      </p:sp>
      <p:pic>
        <p:nvPicPr>
          <p:cNvPr id="2050" name="Picture 2" descr="C:\Users\Наталья\Downloads\OemXsNpqjl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12" r="55038" b="18086"/>
          <a:stretch/>
        </p:blipFill>
        <p:spPr bwMode="auto">
          <a:xfrm>
            <a:off x="687723" y="2781128"/>
            <a:ext cx="1649575" cy="1786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4455" y="5003358"/>
            <a:ext cx="203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Заместитель 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директора 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УВР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E67EC2B-49FA-4CDC-9F6F-7E0FA5BE306E}"/>
              </a:ext>
            </a:extLst>
          </p:cNvPr>
          <p:cNvSpPr txBox="1"/>
          <p:nvPr/>
        </p:nvSpPr>
        <p:spPr>
          <a:xfrm>
            <a:off x="9471000" y="4505826"/>
            <a:ext cx="256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Правитель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Алексей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Владимирович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Замещающее содержимое 10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12"/>
          <a:srcRect l="49135" t="19208" r="19969" b="48584"/>
          <a:stretch/>
        </p:blipFill>
        <p:spPr>
          <a:xfrm>
            <a:off x="7420093" y="2692301"/>
            <a:ext cx="1665859" cy="187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0"/>
          <a:stretch/>
        </p:blipFill>
        <p:spPr bwMode="auto">
          <a:xfrm>
            <a:off x="9804741" y="2736726"/>
            <a:ext cx="1701997" cy="1921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D99C580A-47E8-4440-8156-A65C9499C0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5673846"/>
            <a:ext cx="540000" cy="54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DA4AA567-976E-4839-8B6F-E597C62500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496000" y="5680755"/>
            <a:ext cx="540000" cy="540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703831" y="4908009"/>
            <a:ext cx="2036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Мастер производственного обучения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65271" y="5167532"/>
            <a:ext cx="2036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Студент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курса 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62093" y="5188131"/>
            <a:ext cx="2036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Студент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курса 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653884" y="5237634"/>
            <a:ext cx="2036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Студент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курса 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1428" y="5779535"/>
            <a:ext cx="11830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B3A05"/>
                </a:solidFill>
              </a:rPr>
              <a:t>Целевая группа: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студенты 1 – 3 курса КГАПОУ «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Ачинский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колледж транспорта и сельского хозяйства»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профессии 15.01.05 СВАРЩИК (ручной и частично механизированной сварки, наплавки),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возраст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от 15 до 19 лет,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заинтересованные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реализации профессионально-направленных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грантовых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проектов.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2525" y="1002547"/>
            <a:ext cx="575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Кредо работы: проектные достижения </a:t>
            </a:r>
          </a:p>
          <a:p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профессиональной карьере</a:t>
            </a:r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96" y="2816160"/>
            <a:ext cx="1419225" cy="168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32" y="2762383"/>
            <a:ext cx="1511367" cy="177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6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8"/>
          <a:stretch/>
        </p:blipFill>
        <p:spPr bwMode="auto">
          <a:xfrm>
            <a:off x="850800" y="499711"/>
            <a:ext cx="3652322" cy="355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олилиния: фигура 29">
            <a:extLst>
              <a:ext uri="{FF2B5EF4-FFF2-40B4-BE49-F238E27FC236}">
                <a16:creationId xmlns="" xmlns:a16="http://schemas.microsoft.com/office/drawing/2014/main" id="{01C009CD-FB4C-4C09-8327-31277BE0B9C8}"/>
              </a:ext>
            </a:extLst>
          </p:cNvPr>
          <p:cNvSpPr/>
          <p:nvPr/>
        </p:nvSpPr>
        <p:spPr>
          <a:xfrm>
            <a:off x="4950000" y="-6297"/>
            <a:ext cx="7131000" cy="6900297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="" xmlns:a16="http://schemas.microsoft.com/office/drawing/2014/main" id="{0457E147-2F53-48D4-8F04-C3F1502156C3}"/>
              </a:ext>
            </a:extLst>
          </p:cNvPr>
          <p:cNvSpPr/>
          <p:nvPr/>
        </p:nvSpPr>
        <p:spPr>
          <a:xfrm>
            <a:off x="5061000" y="0"/>
            <a:ext cx="7131000" cy="6900297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91CEF1-B026-4460-85DB-E6E27091DDEE}"/>
              </a:ext>
            </a:extLst>
          </p:cNvPr>
          <p:cNvSpPr/>
          <p:nvPr/>
        </p:nvSpPr>
        <p:spPr>
          <a:xfrm>
            <a:off x="3981000" y="1539000"/>
            <a:ext cx="450000" cy="270000"/>
          </a:xfrm>
          <a:prstGeom prst="rect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="" xmlns:a16="http://schemas.microsoft.com/office/drawing/2014/main" id="{F7329957-12D8-4A21-80E0-F51EBF1576DE}"/>
              </a:ext>
            </a:extLst>
          </p:cNvPr>
          <p:cNvSpPr/>
          <p:nvPr/>
        </p:nvSpPr>
        <p:spPr>
          <a:xfrm>
            <a:off x="4791000" y="1989000"/>
            <a:ext cx="336207" cy="315000"/>
          </a:xfrm>
          <a:prstGeom prst="triangle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E07C3386-8F08-4520-8F57-561F8005391A}"/>
              </a:ext>
            </a:extLst>
          </p:cNvPr>
          <p:cNvSpPr/>
          <p:nvPr/>
        </p:nvSpPr>
        <p:spPr>
          <a:xfrm>
            <a:off x="4457793" y="858600"/>
            <a:ext cx="270000" cy="270000"/>
          </a:xfrm>
          <a:prstGeom prst="ellipse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8" name="Хорда 7">
            <a:extLst>
              <a:ext uri="{FF2B5EF4-FFF2-40B4-BE49-F238E27FC236}">
                <a16:creationId xmlns="" xmlns:a16="http://schemas.microsoft.com/office/drawing/2014/main" id="{C34DCA2E-1C0A-45C1-9FCE-E59F58180955}"/>
              </a:ext>
            </a:extLst>
          </p:cNvPr>
          <p:cNvSpPr/>
          <p:nvPr/>
        </p:nvSpPr>
        <p:spPr>
          <a:xfrm>
            <a:off x="5121165" y="2911499"/>
            <a:ext cx="336206" cy="1147502"/>
          </a:xfrm>
          <a:custGeom>
            <a:avLst/>
            <a:gdLst>
              <a:gd name="connsiteX0" fmla="*/ 485715 w 501336"/>
              <a:gd name="connsiteY0" fmla="*/ 911452 h 1352811"/>
              <a:gd name="connsiteX1" fmla="*/ 39718 w 501336"/>
              <a:gd name="connsiteY1" fmla="*/ 1041782 h 1352811"/>
              <a:gd name="connsiteX2" fmla="*/ 1227 w 501336"/>
              <a:gd name="connsiteY2" fmla="*/ 609567 h 1352811"/>
              <a:gd name="connsiteX3" fmla="*/ 250668 w 501336"/>
              <a:gd name="connsiteY3" fmla="*/ -1 h 1352811"/>
              <a:gd name="connsiteX4" fmla="*/ 485715 w 501336"/>
              <a:gd name="connsiteY4" fmla="*/ 911452 h 1352811"/>
              <a:gd name="connsiteX0" fmla="*/ 485715 w 485850"/>
              <a:gd name="connsiteY0" fmla="*/ 911453 h 1352914"/>
              <a:gd name="connsiteX1" fmla="*/ 39718 w 485850"/>
              <a:gd name="connsiteY1" fmla="*/ 1041783 h 1352914"/>
              <a:gd name="connsiteX2" fmla="*/ 1227 w 485850"/>
              <a:gd name="connsiteY2" fmla="*/ 609568 h 1352914"/>
              <a:gd name="connsiteX3" fmla="*/ 250668 w 485850"/>
              <a:gd name="connsiteY3" fmla="*/ 0 h 1352914"/>
              <a:gd name="connsiteX4" fmla="*/ 485715 w 485850"/>
              <a:gd name="connsiteY4" fmla="*/ 911453 h 1352914"/>
              <a:gd name="connsiteX0" fmla="*/ 485715 w 486430"/>
              <a:gd name="connsiteY0" fmla="*/ 911453 h 1352914"/>
              <a:gd name="connsiteX1" fmla="*/ 39718 w 486430"/>
              <a:gd name="connsiteY1" fmla="*/ 1041783 h 1352914"/>
              <a:gd name="connsiteX2" fmla="*/ 1227 w 486430"/>
              <a:gd name="connsiteY2" fmla="*/ 609568 h 1352914"/>
              <a:gd name="connsiteX3" fmla="*/ 250668 w 486430"/>
              <a:gd name="connsiteY3" fmla="*/ 0 h 1352914"/>
              <a:gd name="connsiteX4" fmla="*/ 485715 w 486430"/>
              <a:gd name="connsiteY4" fmla="*/ 911453 h 1352914"/>
              <a:gd name="connsiteX0" fmla="*/ 485715 w 486852"/>
              <a:gd name="connsiteY0" fmla="*/ 911453 h 1352914"/>
              <a:gd name="connsiteX1" fmla="*/ 39718 w 486852"/>
              <a:gd name="connsiteY1" fmla="*/ 1041783 h 1352914"/>
              <a:gd name="connsiteX2" fmla="*/ 1227 w 486852"/>
              <a:gd name="connsiteY2" fmla="*/ 609568 h 1352914"/>
              <a:gd name="connsiteX3" fmla="*/ 250668 w 486852"/>
              <a:gd name="connsiteY3" fmla="*/ 0 h 1352914"/>
              <a:gd name="connsiteX4" fmla="*/ 485715 w 486852"/>
              <a:gd name="connsiteY4" fmla="*/ 911453 h 1352914"/>
              <a:gd name="connsiteX0" fmla="*/ 273849 w 327098"/>
              <a:gd name="connsiteY0" fmla="*/ 1147673 h 1373058"/>
              <a:gd name="connsiteX1" fmla="*/ 41212 w 327098"/>
              <a:gd name="connsiteY1" fmla="*/ 1041783 h 1373058"/>
              <a:gd name="connsiteX2" fmla="*/ 2721 w 327098"/>
              <a:gd name="connsiteY2" fmla="*/ 609568 h 1373058"/>
              <a:gd name="connsiteX3" fmla="*/ 252162 w 327098"/>
              <a:gd name="connsiteY3" fmla="*/ 0 h 1373058"/>
              <a:gd name="connsiteX4" fmla="*/ 273849 w 327098"/>
              <a:gd name="connsiteY4" fmla="*/ 1147673 h 1373058"/>
              <a:gd name="connsiteX0" fmla="*/ 241727 w 294976"/>
              <a:gd name="connsiteY0" fmla="*/ 1147673 h 1373322"/>
              <a:gd name="connsiteX1" fmla="*/ 9090 w 294976"/>
              <a:gd name="connsiteY1" fmla="*/ 1041783 h 1373322"/>
              <a:gd name="connsiteX2" fmla="*/ 46799 w 294976"/>
              <a:gd name="connsiteY2" fmla="*/ 601948 h 1373322"/>
              <a:gd name="connsiteX3" fmla="*/ 220040 w 294976"/>
              <a:gd name="connsiteY3" fmla="*/ 0 h 1373322"/>
              <a:gd name="connsiteX4" fmla="*/ 241727 w 294976"/>
              <a:gd name="connsiteY4" fmla="*/ 1147673 h 1373322"/>
              <a:gd name="connsiteX0" fmla="*/ 258102 w 311351"/>
              <a:gd name="connsiteY0" fmla="*/ 1147673 h 1373850"/>
              <a:gd name="connsiteX1" fmla="*/ 25465 w 311351"/>
              <a:gd name="connsiteY1" fmla="*/ 1041783 h 1373850"/>
              <a:gd name="connsiteX2" fmla="*/ 9834 w 311351"/>
              <a:gd name="connsiteY2" fmla="*/ 586708 h 1373850"/>
              <a:gd name="connsiteX3" fmla="*/ 236415 w 311351"/>
              <a:gd name="connsiteY3" fmla="*/ 0 h 1373850"/>
              <a:gd name="connsiteX4" fmla="*/ 258102 w 311351"/>
              <a:gd name="connsiteY4" fmla="*/ 1147673 h 1373850"/>
              <a:gd name="connsiteX0" fmla="*/ 258102 w 311351"/>
              <a:gd name="connsiteY0" fmla="*/ 1147673 h 1373850"/>
              <a:gd name="connsiteX1" fmla="*/ 25465 w 311351"/>
              <a:gd name="connsiteY1" fmla="*/ 1041783 h 1373850"/>
              <a:gd name="connsiteX2" fmla="*/ 9834 w 311351"/>
              <a:gd name="connsiteY2" fmla="*/ 586708 h 1373850"/>
              <a:gd name="connsiteX3" fmla="*/ 236415 w 311351"/>
              <a:gd name="connsiteY3" fmla="*/ 0 h 1373850"/>
              <a:gd name="connsiteX4" fmla="*/ 258102 w 311351"/>
              <a:gd name="connsiteY4" fmla="*/ 1147673 h 1373850"/>
              <a:gd name="connsiteX0" fmla="*/ 250854 w 304103"/>
              <a:gd name="connsiteY0" fmla="*/ 1147673 h 1375555"/>
              <a:gd name="connsiteX1" fmla="*/ 18217 w 304103"/>
              <a:gd name="connsiteY1" fmla="*/ 1041783 h 1375555"/>
              <a:gd name="connsiteX2" fmla="*/ 2586 w 304103"/>
              <a:gd name="connsiteY2" fmla="*/ 586708 h 1375555"/>
              <a:gd name="connsiteX3" fmla="*/ 229167 w 304103"/>
              <a:gd name="connsiteY3" fmla="*/ 0 h 1375555"/>
              <a:gd name="connsiteX4" fmla="*/ 250854 w 304103"/>
              <a:gd name="connsiteY4" fmla="*/ 1147673 h 1375555"/>
              <a:gd name="connsiteX0" fmla="*/ 250854 w 320610"/>
              <a:gd name="connsiteY0" fmla="*/ 1147673 h 1375555"/>
              <a:gd name="connsiteX1" fmla="*/ 18217 w 320610"/>
              <a:gd name="connsiteY1" fmla="*/ 1041783 h 1375555"/>
              <a:gd name="connsiteX2" fmla="*/ 2586 w 320610"/>
              <a:gd name="connsiteY2" fmla="*/ 586708 h 1375555"/>
              <a:gd name="connsiteX3" fmla="*/ 229167 w 320610"/>
              <a:gd name="connsiteY3" fmla="*/ 0 h 1375555"/>
              <a:gd name="connsiteX4" fmla="*/ 250854 w 320610"/>
              <a:gd name="connsiteY4" fmla="*/ 1147673 h 13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10" h="1375555">
                <a:moveTo>
                  <a:pt x="250854" y="1147673"/>
                </a:moveTo>
                <a:cubicBezTo>
                  <a:pt x="179005" y="1670840"/>
                  <a:pt x="29308" y="1143421"/>
                  <a:pt x="18217" y="1041783"/>
                </a:cubicBezTo>
                <a:cubicBezTo>
                  <a:pt x="-301" y="872089"/>
                  <a:pt x="-2995" y="738367"/>
                  <a:pt x="2586" y="586708"/>
                </a:cubicBezTo>
                <a:cubicBezTo>
                  <a:pt x="15318" y="240725"/>
                  <a:pt x="100320" y="0"/>
                  <a:pt x="229167" y="0"/>
                </a:cubicBezTo>
                <a:cubicBezTo>
                  <a:pt x="376096" y="273338"/>
                  <a:pt x="317285" y="447615"/>
                  <a:pt x="250854" y="1147673"/>
                </a:cubicBezTo>
                <a:close/>
              </a:path>
            </a:pathLst>
          </a:cu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="" xmlns:a16="http://schemas.microsoft.com/office/drawing/2014/main" id="{A6715CEE-6A13-49AC-9537-D9425C1C1BD6}"/>
              </a:ext>
            </a:extLst>
          </p:cNvPr>
          <p:cNvSpPr/>
          <p:nvPr/>
        </p:nvSpPr>
        <p:spPr>
          <a:xfrm rot="1483570">
            <a:off x="4011193" y="2531889"/>
            <a:ext cx="908160" cy="151723"/>
          </a:xfrm>
          <a:custGeom>
            <a:avLst/>
            <a:gdLst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85310"/>
              <a:gd name="connsiteX1" fmla="*/ 739140 w 4335780"/>
              <a:gd name="connsiteY1" fmla="*/ 0 h 785310"/>
              <a:gd name="connsiteX2" fmla="*/ 1432560 w 4335780"/>
              <a:gd name="connsiteY2" fmla="*/ 731520 h 785310"/>
              <a:gd name="connsiteX3" fmla="*/ 2179320 w 4335780"/>
              <a:gd name="connsiteY3" fmla="*/ 15240 h 785310"/>
              <a:gd name="connsiteX4" fmla="*/ 2880360 w 4335780"/>
              <a:gd name="connsiteY4" fmla="*/ 746760 h 785310"/>
              <a:gd name="connsiteX5" fmla="*/ 3611880 w 4335780"/>
              <a:gd name="connsiteY5" fmla="*/ 22860 h 785310"/>
              <a:gd name="connsiteX6" fmla="*/ 4335780 w 4335780"/>
              <a:gd name="connsiteY6" fmla="*/ 754380 h 785310"/>
              <a:gd name="connsiteX0" fmla="*/ 0 w 4335780"/>
              <a:gd name="connsiteY0" fmla="*/ 756950 h 810740"/>
              <a:gd name="connsiteX1" fmla="*/ 739140 w 4335780"/>
              <a:gd name="connsiteY1" fmla="*/ 25430 h 810740"/>
              <a:gd name="connsiteX2" fmla="*/ 1432560 w 4335780"/>
              <a:gd name="connsiteY2" fmla="*/ 756950 h 810740"/>
              <a:gd name="connsiteX3" fmla="*/ 2179320 w 4335780"/>
              <a:gd name="connsiteY3" fmla="*/ 40670 h 810740"/>
              <a:gd name="connsiteX4" fmla="*/ 2880360 w 4335780"/>
              <a:gd name="connsiteY4" fmla="*/ 772190 h 810740"/>
              <a:gd name="connsiteX5" fmla="*/ 3611880 w 4335780"/>
              <a:gd name="connsiteY5" fmla="*/ 48290 h 810740"/>
              <a:gd name="connsiteX6" fmla="*/ 4335780 w 4335780"/>
              <a:gd name="connsiteY6" fmla="*/ 779810 h 8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5780" h="810740">
                <a:moveTo>
                  <a:pt x="0" y="756950"/>
                </a:moveTo>
                <a:cubicBezTo>
                  <a:pt x="246380" y="513110"/>
                  <a:pt x="500380" y="25430"/>
                  <a:pt x="739140" y="25430"/>
                </a:cubicBezTo>
                <a:cubicBezTo>
                  <a:pt x="977900" y="25430"/>
                  <a:pt x="1192530" y="754410"/>
                  <a:pt x="1432560" y="756950"/>
                </a:cubicBezTo>
                <a:cubicBezTo>
                  <a:pt x="1672590" y="759490"/>
                  <a:pt x="1938020" y="38130"/>
                  <a:pt x="2179320" y="40670"/>
                </a:cubicBezTo>
                <a:cubicBezTo>
                  <a:pt x="2420620" y="43210"/>
                  <a:pt x="2636520" y="1013490"/>
                  <a:pt x="2880360" y="772190"/>
                </a:cubicBezTo>
                <a:lnTo>
                  <a:pt x="3611880" y="48290"/>
                </a:lnTo>
                <a:cubicBezTo>
                  <a:pt x="3855720" y="-193010"/>
                  <a:pt x="4094480" y="535970"/>
                  <a:pt x="4335780" y="7798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="" xmlns:a16="http://schemas.microsoft.com/office/drawing/2014/main" id="{F317B666-44C3-4487-A0DF-D5A5852ABDCE}"/>
              </a:ext>
            </a:extLst>
          </p:cNvPr>
          <p:cNvSpPr/>
          <p:nvPr/>
        </p:nvSpPr>
        <p:spPr>
          <a:xfrm rot="16531375">
            <a:off x="5448700" y="2687410"/>
            <a:ext cx="908160" cy="151723"/>
          </a:xfrm>
          <a:custGeom>
            <a:avLst/>
            <a:gdLst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85310"/>
              <a:gd name="connsiteX1" fmla="*/ 739140 w 4335780"/>
              <a:gd name="connsiteY1" fmla="*/ 0 h 785310"/>
              <a:gd name="connsiteX2" fmla="*/ 1432560 w 4335780"/>
              <a:gd name="connsiteY2" fmla="*/ 731520 h 785310"/>
              <a:gd name="connsiteX3" fmla="*/ 2179320 w 4335780"/>
              <a:gd name="connsiteY3" fmla="*/ 15240 h 785310"/>
              <a:gd name="connsiteX4" fmla="*/ 2880360 w 4335780"/>
              <a:gd name="connsiteY4" fmla="*/ 746760 h 785310"/>
              <a:gd name="connsiteX5" fmla="*/ 3611880 w 4335780"/>
              <a:gd name="connsiteY5" fmla="*/ 22860 h 785310"/>
              <a:gd name="connsiteX6" fmla="*/ 4335780 w 4335780"/>
              <a:gd name="connsiteY6" fmla="*/ 754380 h 785310"/>
              <a:gd name="connsiteX0" fmla="*/ 0 w 4335780"/>
              <a:gd name="connsiteY0" fmla="*/ 756950 h 810740"/>
              <a:gd name="connsiteX1" fmla="*/ 739140 w 4335780"/>
              <a:gd name="connsiteY1" fmla="*/ 25430 h 810740"/>
              <a:gd name="connsiteX2" fmla="*/ 1432560 w 4335780"/>
              <a:gd name="connsiteY2" fmla="*/ 756950 h 810740"/>
              <a:gd name="connsiteX3" fmla="*/ 2179320 w 4335780"/>
              <a:gd name="connsiteY3" fmla="*/ 40670 h 810740"/>
              <a:gd name="connsiteX4" fmla="*/ 2880360 w 4335780"/>
              <a:gd name="connsiteY4" fmla="*/ 772190 h 810740"/>
              <a:gd name="connsiteX5" fmla="*/ 3611880 w 4335780"/>
              <a:gd name="connsiteY5" fmla="*/ 48290 h 810740"/>
              <a:gd name="connsiteX6" fmla="*/ 4335780 w 4335780"/>
              <a:gd name="connsiteY6" fmla="*/ 779810 h 8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5780" h="810740">
                <a:moveTo>
                  <a:pt x="0" y="756950"/>
                </a:moveTo>
                <a:cubicBezTo>
                  <a:pt x="246380" y="513110"/>
                  <a:pt x="500380" y="25430"/>
                  <a:pt x="739140" y="25430"/>
                </a:cubicBezTo>
                <a:cubicBezTo>
                  <a:pt x="977900" y="25430"/>
                  <a:pt x="1192530" y="754410"/>
                  <a:pt x="1432560" y="756950"/>
                </a:cubicBezTo>
                <a:cubicBezTo>
                  <a:pt x="1672590" y="759490"/>
                  <a:pt x="1938020" y="38130"/>
                  <a:pt x="2179320" y="40670"/>
                </a:cubicBezTo>
                <a:cubicBezTo>
                  <a:pt x="2420620" y="43210"/>
                  <a:pt x="2636520" y="1013490"/>
                  <a:pt x="2880360" y="772190"/>
                </a:cubicBezTo>
                <a:lnTo>
                  <a:pt x="3611880" y="48290"/>
                </a:lnTo>
                <a:cubicBezTo>
                  <a:pt x="3855720" y="-193010"/>
                  <a:pt x="4094480" y="535970"/>
                  <a:pt x="4335780" y="7798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="" xmlns:a16="http://schemas.microsoft.com/office/drawing/2014/main" id="{90269D15-39A6-44D5-A69F-0D6D88177B66}"/>
              </a:ext>
            </a:extLst>
          </p:cNvPr>
          <p:cNvSpPr/>
          <p:nvPr/>
        </p:nvSpPr>
        <p:spPr>
          <a:xfrm>
            <a:off x="4572996" y="3744001"/>
            <a:ext cx="146211" cy="136988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="" xmlns:a16="http://schemas.microsoft.com/office/drawing/2014/main" id="{EA72F473-C12A-41E5-A556-4A27F0BB46D6}"/>
              </a:ext>
            </a:extLst>
          </p:cNvPr>
          <p:cNvSpPr/>
          <p:nvPr/>
        </p:nvSpPr>
        <p:spPr>
          <a:xfrm>
            <a:off x="5744671" y="3422319"/>
            <a:ext cx="238424" cy="223385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D2098A52-1A1C-4754-B308-424A85398574}"/>
              </a:ext>
            </a:extLst>
          </p:cNvPr>
          <p:cNvSpPr/>
          <p:nvPr/>
        </p:nvSpPr>
        <p:spPr>
          <a:xfrm>
            <a:off x="298639" y="165412"/>
            <a:ext cx="669600" cy="669600"/>
          </a:xfrm>
          <a:prstGeom prst="ellipse">
            <a:avLst/>
          </a:prstGeom>
          <a:solidFill>
            <a:schemeClr val="accent5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8DC5BC09-F4D4-4981-BB62-63A94980952D}"/>
              </a:ext>
            </a:extLst>
          </p:cNvPr>
          <p:cNvSpPr/>
          <p:nvPr/>
        </p:nvSpPr>
        <p:spPr>
          <a:xfrm>
            <a:off x="516000" y="500212"/>
            <a:ext cx="669600" cy="669600"/>
          </a:xfrm>
          <a:prstGeom prst="ellipse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Замещающее содержимое 7" descr="BNVX58X3_iYсварка"/>
          <p:cNvPicPr>
            <a:picLocks noGrp="1"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3591" y="3744001"/>
            <a:ext cx="2874259" cy="261900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23185" y="229384"/>
            <a:ext cx="463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</a:rPr>
              <a:t>Спасибо </a:t>
            </a:r>
          </a:p>
          <a:p>
            <a:pPr algn="ctr"/>
            <a:r>
              <a:rPr lang="ru-RU" sz="7200" dirty="0" smtClean="0">
                <a:solidFill>
                  <a:schemeClr val="bg1"/>
                </a:solidFill>
              </a:rPr>
              <a:t>за внимание</a:t>
            </a:r>
            <a:endParaRPr lang="ru-RU" sz="7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788" y="4130171"/>
            <a:ext cx="53478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Кредо наставника:</a:t>
            </a: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«Создавать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деятельностное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поле успешной профессиональной траектории молодым рабочим через реализацию программы Наставничества», 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Трофимова С.В.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5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16" y="211663"/>
            <a:ext cx="2312894" cy="31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C:\Users\Наталья\Desktop\Зам по УВР 2021-2022\4 Мероприятия\2022-2023\Наставничество\Конкурс\НАШЕ\Скан\Программа наставн.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4953" r="8264" b="10361"/>
          <a:stretch/>
        </p:blipFill>
        <p:spPr bwMode="auto">
          <a:xfrm>
            <a:off x="9857873" y="1786663"/>
            <a:ext cx="2312894" cy="327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6000" y="440328"/>
            <a:ext cx="8764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Нормативно - правовая база: 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C:\Users\Наталья\Desktop\Зам по УВР 2021-2022\4 Мероприятия\2022-2023\Наставничество\Конкурс\НАШЕ\ОТПРАВИТЬ\Приказ  о наставнических парах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189" y="3533564"/>
            <a:ext cx="2171082" cy="3063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000" y="1803159"/>
            <a:ext cx="85436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Федеральный закон РФ от 29.12.2012 № 273 - ФЗ «Об образовании в Российской Федерации»;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Трудовой кодекс РФ;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Федеральный закон от 11 августа 1995 г. № 135-ФЗ «О благотворительной деятельности и добровольчестве (</a:t>
            </a:r>
            <a:r>
              <a:rPr lang="ru-RU" sz="1200" b="1" dirty="0" err="1">
                <a:solidFill>
                  <a:srgbClr val="002060"/>
                </a:solidFill>
              </a:rPr>
              <a:t>волонтерстве</a:t>
            </a:r>
            <a:r>
              <a:rPr lang="ru-RU" sz="1200" b="1" dirty="0">
                <a:solidFill>
                  <a:srgbClr val="002060"/>
                </a:solidFill>
              </a:rPr>
              <a:t>)»;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Федеральный закон от 19 мая 1995 г. № 82-ФЗ «Об общественных объединениях»;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Указ Президента Российской Федерации от 07.05.2012 №599 «О мерах по реализации государственной политики в области образования и науки»;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Указ Президента Российской Федерации «О национальных целях и стратегических задачах развития Российской Федерации на период до 2024 года» от 07.05. 2018;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Основы государственной молодежной политики Российской Федерации на период до 2025 года, утвержденные распоряжением Правительства Российской Федерации от 29 11. 2014 № 2403-Р;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Государственная программа Российской Федерации «Развитие образования» 2018 - 2025 годы, утвержденная Постановлением Правительства Российской Федерации от 26 декабря 2017 г. № 1642;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Перечень поручений Президента РФ от 22 февраля 2018 г. № 321 ГС по вопросу обеспечения внедрения программ модернизации образовательных организаций, реализующих образовательные программы среднего профессионального образования, в целях устранения дефицита квалифицированных рабочих кадров (по итогам заседания Госсовета, состоявшегося 27 декабря 2017 года);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Распоряжение Правительства Российской Федерации от 13.11. 2013 № 2108-р «Об утверждении перечня мероприятий по увеличению к 2020 году числа высококвалифицированных работников»;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Распоряжение Правительства Российской Федерации от 03.03.2015 № 349-р «Об утверждении комплекса мер, направленных на совершенствование системы среднего профессионального образования, на 2015 - 2020 годы»;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Методические рекомендации по внедрению методологии (целевой модели) наставничества обучающихся для организаций, осуществляющих образовательную деятельность по общеобразовательным, дополнительным общеобразовательным и программам среднего профессионального образования, в том числе с применением лучших практик обмена опытом между обучающимися (приложение к распоряжению Министерства просвещения Российской Федерации от 25 декабря 2019 г. № Р-145). </a:t>
            </a:r>
          </a:p>
          <a:p>
            <a:pPr marL="171450" indent="-171450">
              <a:buFont typeface="Wingdings" pitchFamily="2" charset="2"/>
              <a:buChar char="§"/>
            </a:pP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E07C3386-8F08-4520-8F57-561F8005391A}"/>
              </a:ext>
            </a:extLst>
          </p:cNvPr>
          <p:cNvSpPr/>
          <p:nvPr/>
        </p:nvSpPr>
        <p:spPr>
          <a:xfrm>
            <a:off x="11541000" y="939769"/>
            <a:ext cx="270000" cy="270000"/>
          </a:xfrm>
          <a:prstGeom prst="ellipse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E07C3386-8F08-4520-8F57-561F8005391A}"/>
              </a:ext>
            </a:extLst>
          </p:cNvPr>
          <p:cNvSpPr/>
          <p:nvPr/>
        </p:nvSpPr>
        <p:spPr>
          <a:xfrm>
            <a:off x="10566271" y="211663"/>
            <a:ext cx="270000" cy="270000"/>
          </a:xfrm>
          <a:prstGeom prst="ellipse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000" y="44543"/>
            <a:ext cx="87640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Портфолио Наставника:</a:t>
            </a:r>
          </a:p>
          <a:p>
            <a:r>
              <a:rPr lang="ru-RU" u="sng" dirty="0">
                <a:hlinkClick r:id="rId2"/>
              </a:rPr>
              <a:t>https://vk.com/album387306759_295921023</a:t>
            </a:r>
            <a:endParaRPr lang="ru-RU" dirty="0"/>
          </a:p>
          <a:p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000" y="954000"/>
            <a:ext cx="6721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Стаж работы </a:t>
            </a:r>
            <a:r>
              <a:rPr lang="ru-RU" b="1" dirty="0">
                <a:solidFill>
                  <a:schemeClr val="bg1"/>
                </a:solidFill>
              </a:rPr>
              <a:t>мастером производственного обучения  </a:t>
            </a:r>
            <a:r>
              <a:rPr lang="ru-RU" b="1" dirty="0" smtClean="0">
                <a:solidFill>
                  <a:schemeClr val="bg1"/>
                </a:solidFill>
              </a:rPr>
              <a:t>– </a:t>
            </a:r>
            <a:r>
              <a:rPr lang="ru-RU" b="1" dirty="0">
                <a:solidFill>
                  <a:schemeClr val="bg1"/>
                </a:solidFill>
              </a:rPr>
              <a:t>2 года, </a:t>
            </a:r>
            <a:r>
              <a:rPr lang="ru-RU" b="1" dirty="0" smtClean="0">
                <a:solidFill>
                  <a:schemeClr val="bg1"/>
                </a:solidFill>
              </a:rPr>
              <a:t>(сопровождение </a:t>
            </a:r>
            <a:r>
              <a:rPr lang="ru-RU" b="1" dirty="0">
                <a:solidFill>
                  <a:schemeClr val="bg1"/>
                </a:solidFill>
              </a:rPr>
              <a:t>практического </a:t>
            </a:r>
            <a:r>
              <a:rPr lang="ru-RU" b="1" dirty="0" smtClean="0">
                <a:solidFill>
                  <a:schemeClr val="bg1"/>
                </a:solidFill>
              </a:rPr>
              <a:t>обучения); </a:t>
            </a:r>
            <a:endParaRPr lang="ru-RU" b="1" dirty="0">
              <a:solidFill>
                <a:schemeClr val="bg1"/>
              </a:solidFill>
            </a:endParaRPr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C5EF18-0FD0-4C82-95A6-75178A9D138F}"/>
              </a:ext>
            </a:extLst>
          </p:cNvPr>
          <p:cNvSpPr/>
          <p:nvPr/>
        </p:nvSpPr>
        <p:spPr>
          <a:xfrm>
            <a:off x="0" y="1886878"/>
            <a:ext cx="7174572" cy="765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0" y="2844000"/>
            <a:ext cx="7174572" cy="4014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по программе:  «Эксперт демонстрационного экзамена», удостоверение № 500080084 от 13.06.2023г. в ФГБОУППО «Институт развития профессионального </a:t>
            </a:r>
            <a:r>
              <a:rPr lang="ru-RU" b="1" dirty="0" smtClean="0">
                <a:solidFill>
                  <a:srgbClr val="002060"/>
                </a:solidFill>
              </a:rPr>
              <a:t>образования»,   </a:t>
            </a:r>
            <a:r>
              <a:rPr lang="ru-RU" b="1" dirty="0">
                <a:solidFill>
                  <a:srgbClr val="002060"/>
                </a:solidFill>
              </a:rPr>
              <a:t>(2023г.) Сварочные технологии, 15.01.05 Сварщик (ручной и частично механизированной сварки (наплавки), 22.02.06 Сварочное производство.</a:t>
            </a:r>
          </a:p>
          <a:p>
            <a:pPr lvl="0" algn="just"/>
            <a:endParaRPr lang="ru-RU" b="1" dirty="0" smtClean="0">
              <a:solidFill>
                <a:srgbClr val="002060"/>
              </a:solidFill>
            </a:endParaRPr>
          </a:p>
          <a:p>
            <a:pPr lvl="0" algn="just"/>
            <a:r>
              <a:rPr lang="ru-RU" b="1" dirty="0" smtClean="0">
                <a:solidFill>
                  <a:srgbClr val="002060"/>
                </a:solidFill>
              </a:rPr>
              <a:t>по </a:t>
            </a:r>
            <a:r>
              <a:rPr lang="ru-RU" b="1" dirty="0">
                <a:solidFill>
                  <a:srgbClr val="002060"/>
                </a:solidFill>
              </a:rPr>
              <a:t>программе «Профилактика </a:t>
            </a:r>
            <a:r>
              <a:rPr lang="ru-RU" b="1" dirty="0" err="1">
                <a:solidFill>
                  <a:srgbClr val="002060"/>
                </a:solidFill>
              </a:rPr>
              <a:t>аддиктивного</a:t>
            </a:r>
            <a:r>
              <a:rPr lang="ru-RU" b="1" dirty="0">
                <a:solidFill>
                  <a:srgbClr val="002060"/>
                </a:solidFill>
              </a:rPr>
              <a:t> поведения студентов профессиональных образовательных учреждений» в КГБОУ ДПО «Центр Развития Профессионального образования»  (2023г.). </a:t>
            </a:r>
          </a:p>
          <a:p>
            <a:pPr lvl="0" algn="just"/>
            <a:endParaRPr lang="ru-RU" b="1" dirty="0">
              <a:solidFill>
                <a:srgbClr val="002060"/>
              </a:solidFill>
            </a:endParaRPr>
          </a:p>
          <a:p>
            <a:pPr lvl="0" algn="just"/>
            <a:r>
              <a:rPr lang="ru-RU" b="1" dirty="0">
                <a:solidFill>
                  <a:srgbClr val="002060"/>
                </a:solidFill>
              </a:rPr>
              <a:t>по программе «Подготовка региональных экспертов конкурсов профессионального мастерства «</a:t>
            </a:r>
            <a:r>
              <a:rPr lang="ru-RU" b="1" dirty="0" err="1">
                <a:solidFill>
                  <a:srgbClr val="002060"/>
                </a:solidFill>
              </a:rPr>
              <a:t>Абилимпикс</a:t>
            </a:r>
            <a:r>
              <a:rPr lang="ru-RU" b="1" dirty="0">
                <a:solidFill>
                  <a:srgbClr val="002060"/>
                </a:solidFill>
              </a:rPr>
              <a:t>» в КГБПОУ «Красноярский колледж отраслевых технологий и предпринимательства»   (2023г.). </a:t>
            </a:r>
          </a:p>
          <a:p>
            <a:pPr lvl="0" algn="just"/>
            <a:r>
              <a:rPr lang="ru-RU" b="1" dirty="0" smtClean="0">
                <a:solidFill>
                  <a:srgbClr val="002060"/>
                </a:solidFill>
              </a:rPr>
              <a:t>. </a:t>
            </a:r>
          </a:p>
          <a:p>
            <a:pPr lvl="0" algn="just"/>
            <a:endParaRPr lang="ru-RU" dirty="0" smtClean="0">
              <a:solidFill>
                <a:srgbClr val="002060"/>
              </a:solidFill>
            </a:endParaRPr>
          </a:p>
          <a:p>
            <a:pPr algn="just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976990"/>
            <a:ext cx="7290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Повышение квалификации </a:t>
            </a:r>
            <a:r>
              <a:rPr lang="ru-RU" sz="3200" b="1" dirty="0" smtClean="0">
                <a:solidFill>
                  <a:schemeClr val="bg1"/>
                </a:solidFill>
              </a:rPr>
              <a:t>: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Изображение 103"/>
          <p:cNvPicPr/>
          <p:nvPr/>
        </p:nvPicPr>
        <p:blipFill rotWithShape="1">
          <a:blip r:embed="rId3"/>
          <a:srcRect r="3135"/>
          <a:stretch/>
        </p:blipFill>
        <p:spPr>
          <a:xfrm rot="16200000">
            <a:off x="8614056" y="3829389"/>
            <a:ext cx="2222837" cy="35726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Изображение 104"/>
          <p:cNvPicPr/>
          <p:nvPr/>
        </p:nvPicPr>
        <p:blipFill rotWithShape="1">
          <a:blip r:embed="rId4"/>
          <a:srcRect l="6890" b="5520"/>
          <a:stretch/>
        </p:blipFill>
        <p:spPr>
          <a:xfrm rot="16200000">
            <a:off x="8654212" y="1518662"/>
            <a:ext cx="2142525" cy="35726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Изображение 1"/>
          <p:cNvPicPr/>
          <p:nvPr/>
        </p:nvPicPr>
        <p:blipFill rotWithShape="1">
          <a:blip r:embed="rId5"/>
          <a:srcRect l="5475" t="1" r="9018" b="9014"/>
          <a:stretch/>
        </p:blipFill>
        <p:spPr>
          <a:xfrm>
            <a:off x="7671000" y="120651"/>
            <a:ext cx="4108950" cy="1958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6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000" y="440328"/>
            <a:ext cx="8764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Портфолио Наставника: 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150" y="1990556"/>
            <a:ext cx="67341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Стаж работы </a:t>
            </a:r>
            <a:r>
              <a:rPr lang="ru-RU" b="1" dirty="0">
                <a:solidFill>
                  <a:schemeClr val="bg1"/>
                </a:solidFill>
              </a:rPr>
              <a:t>мастером производственного обучения  </a:t>
            </a:r>
            <a:r>
              <a:rPr lang="ru-RU" b="1" dirty="0" smtClean="0">
                <a:solidFill>
                  <a:schemeClr val="bg1"/>
                </a:solidFill>
              </a:rPr>
              <a:t>– </a:t>
            </a:r>
            <a:r>
              <a:rPr lang="ru-RU" b="1" dirty="0">
                <a:solidFill>
                  <a:schemeClr val="bg1"/>
                </a:solidFill>
              </a:rPr>
              <a:t>2 года, </a:t>
            </a:r>
            <a:r>
              <a:rPr lang="ru-RU" b="1" dirty="0" smtClean="0">
                <a:solidFill>
                  <a:schemeClr val="bg1"/>
                </a:solidFill>
              </a:rPr>
              <a:t>(сопровождение </a:t>
            </a:r>
            <a:r>
              <a:rPr lang="ru-RU" b="1" dirty="0">
                <a:solidFill>
                  <a:schemeClr val="bg1"/>
                </a:solidFill>
              </a:rPr>
              <a:t>практического </a:t>
            </a:r>
            <a:r>
              <a:rPr lang="ru-RU" b="1" dirty="0" smtClean="0">
                <a:solidFill>
                  <a:schemeClr val="bg1"/>
                </a:solidFill>
              </a:rPr>
              <a:t>обучения); </a:t>
            </a:r>
            <a:endParaRPr lang="ru-RU" b="1" dirty="0">
              <a:solidFill>
                <a:schemeClr val="bg1"/>
              </a:solidFill>
            </a:endParaRPr>
          </a:p>
          <a:p>
            <a:pPr lvl="0"/>
            <a:endParaRPr lang="ru-RU" dirty="0" smtClean="0"/>
          </a:p>
          <a:p>
            <a:pPr lvl="0"/>
            <a:r>
              <a:rPr lang="ru-RU" b="1" dirty="0">
                <a:solidFill>
                  <a:srgbClr val="002060"/>
                </a:solidFill>
              </a:rPr>
              <a:t>Курирование реализации </a:t>
            </a:r>
            <a:r>
              <a:rPr lang="ru-RU" b="1" dirty="0" err="1">
                <a:solidFill>
                  <a:srgbClr val="002060"/>
                </a:solidFill>
              </a:rPr>
              <a:t>грантовых</a:t>
            </a:r>
            <a:r>
              <a:rPr lang="ru-RU" b="1" dirty="0">
                <a:solidFill>
                  <a:srgbClr val="002060"/>
                </a:solidFill>
              </a:rPr>
              <a:t> проектов конкурса «Территория Красноярский край</a:t>
            </a:r>
            <a:r>
              <a:rPr lang="ru-RU" b="1" dirty="0" smtClean="0">
                <a:solidFill>
                  <a:srgbClr val="002060"/>
                </a:solidFill>
              </a:rPr>
              <a:t>».</a:t>
            </a:r>
          </a:p>
          <a:p>
            <a:pPr lvl="0"/>
            <a:endParaRPr lang="ru-RU" b="1" dirty="0">
              <a:solidFill>
                <a:srgbClr val="002060"/>
              </a:solidFill>
            </a:endParaRPr>
          </a:p>
          <a:p>
            <a:pPr lvl="0"/>
            <a:r>
              <a:rPr lang="ru-RU" b="1" dirty="0">
                <a:solidFill>
                  <a:srgbClr val="002060"/>
                </a:solidFill>
              </a:rPr>
              <a:t>Благодарственное письмо Отдела молодежной политики администрации города Ачинска за вовлечение студентов в реализацию </a:t>
            </a:r>
            <a:r>
              <a:rPr lang="ru-RU" b="1" dirty="0" err="1">
                <a:solidFill>
                  <a:srgbClr val="002060"/>
                </a:solidFill>
              </a:rPr>
              <a:t>грантовых</a:t>
            </a:r>
            <a:r>
              <a:rPr lang="ru-RU" b="1" dirty="0">
                <a:solidFill>
                  <a:srgbClr val="002060"/>
                </a:solidFill>
              </a:rPr>
              <a:t> проектов по западной группе Красноярского края или в </a:t>
            </a:r>
            <a:r>
              <a:rPr lang="ru-RU" b="1" dirty="0" err="1">
                <a:solidFill>
                  <a:srgbClr val="002060"/>
                </a:solidFill>
              </a:rPr>
              <a:t>г.Ачинске</a:t>
            </a:r>
            <a:r>
              <a:rPr lang="ru-RU" b="1" dirty="0">
                <a:solidFill>
                  <a:srgbClr val="002060"/>
                </a:solidFill>
              </a:rPr>
              <a:t>, 2023г.</a:t>
            </a:r>
          </a:p>
          <a:p>
            <a:r>
              <a:rPr lang="ru-RU" b="1" dirty="0">
                <a:solidFill>
                  <a:srgbClr val="002060"/>
                </a:solidFill>
              </a:rPr>
              <a:t> </a:t>
            </a:r>
          </a:p>
          <a:p>
            <a:r>
              <a:rPr lang="ru-RU" b="1" dirty="0">
                <a:solidFill>
                  <a:srgbClr val="002060"/>
                </a:solidFill>
              </a:rPr>
              <a:t>Подтверждающие документы по ссылке </a:t>
            </a:r>
            <a:r>
              <a:rPr lang="ru-RU" u="sng" dirty="0">
                <a:hlinkClick r:id="rId2"/>
              </a:rPr>
              <a:t>https://vk.com/album387306759_295921023</a:t>
            </a:r>
            <a:endParaRPr lang="ru-RU" dirty="0"/>
          </a:p>
          <a:p>
            <a:endParaRPr lang="ru-RU" dirty="0"/>
          </a:p>
        </p:txBody>
      </p:sp>
      <p:pic>
        <p:nvPicPr>
          <p:cNvPr id="6" name="Замещающее содержимое 4" descr="ghuc4PfFEG0письмо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467061" y="498490"/>
            <a:ext cx="2539335" cy="354177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4C5EF18-0FD0-4C82-95A6-75178A9D138F}"/>
              </a:ext>
            </a:extLst>
          </p:cNvPr>
          <p:cNvSpPr/>
          <p:nvPr/>
        </p:nvSpPr>
        <p:spPr>
          <a:xfrm>
            <a:off x="0" y="1886878"/>
            <a:ext cx="6456000" cy="765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1976990"/>
            <a:ext cx="6456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Наградные документы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Наталья\Desktop\Зам по УВР 2021-2022\4 Мероприятия\2022-2023\Наставничество\Конкурс\НАШЕ\ОТПРАВИТЬ\Благодарственное письмо Трофимовой С.В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r="323"/>
          <a:stretch/>
        </p:blipFill>
        <p:spPr bwMode="auto">
          <a:xfrm>
            <a:off x="6733970" y="106490"/>
            <a:ext cx="2642093" cy="36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53" y="3680030"/>
            <a:ext cx="3980102" cy="213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245" y="4304797"/>
            <a:ext cx="3553644" cy="193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8DC5BC09-F4D4-4981-BB62-63A94980952D}"/>
              </a:ext>
            </a:extLst>
          </p:cNvPr>
          <p:cNvSpPr/>
          <p:nvPr/>
        </p:nvSpPr>
        <p:spPr>
          <a:xfrm>
            <a:off x="4411200" y="3968674"/>
            <a:ext cx="669600" cy="669600"/>
          </a:xfrm>
          <a:prstGeom prst="ellipse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8DC5BC09-F4D4-4981-BB62-63A94980952D}"/>
              </a:ext>
            </a:extLst>
          </p:cNvPr>
          <p:cNvSpPr/>
          <p:nvPr/>
        </p:nvSpPr>
        <p:spPr>
          <a:xfrm>
            <a:off x="4411200" y="2984011"/>
            <a:ext cx="669600" cy="669600"/>
          </a:xfrm>
          <a:prstGeom prst="ellipse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https://i.pinimg.com/originals/80/7d/70/807d70223f37e22f299c6abf786b8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" y="312962"/>
            <a:ext cx="4216329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dzeninfra.ru/get-zen_doc/4697586/pub_61c3120f1488592546780b46_61c3122e095ed628a949a7fe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2" b="5741"/>
          <a:stretch/>
        </p:blipFill>
        <p:spPr bwMode="auto">
          <a:xfrm>
            <a:off x="0" y="3744000"/>
            <a:ext cx="4249961" cy="280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5D692638-F08C-4F8D-9B03-9504E505B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553" y="233054"/>
            <a:ext cx="5617800" cy="1325563"/>
          </a:xfrm>
        </p:spPr>
        <p:txBody>
          <a:bodyPr/>
          <a:lstStyle/>
          <a:p>
            <a:pPr algn="ctr"/>
            <a:r>
              <a:rPr lang="ru-RU" b="1" dirty="0" smtClean="0"/>
              <a:t>Актуальность:</a:t>
            </a:r>
            <a:endParaRPr lang="ru-RU" dirty="0"/>
          </a:p>
        </p:txBody>
      </p:sp>
      <p:pic>
        <p:nvPicPr>
          <p:cNvPr id="3074" name="Picture 2" descr="C:\Users\Наталья\Downloads\pasted-from-clipboar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04" y="510"/>
            <a:ext cx="2910596" cy="216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46000" y="1995372"/>
            <a:ext cx="6885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B3A05"/>
                </a:solidFill>
              </a:rPr>
              <a:t>Стремительно развивающаяся экономика и работодатели диктуют новые требования выпускникам, одним из которых </a:t>
            </a:r>
            <a:r>
              <a:rPr lang="ru-RU" sz="2000" b="1" dirty="0" smtClean="0">
                <a:solidFill>
                  <a:srgbClr val="FB3A05"/>
                </a:solidFill>
              </a:rPr>
              <a:t>являются: </a:t>
            </a:r>
          </a:p>
          <a:p>
            <a:endParaRPr lang="ru-RU" sz="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Soft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-компетенции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(умение проектировать, оценивать результат, использовать SMART-технологию, просчитывать риски, рассчитывать сметы и т.д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.);</a:t>
            </a:r>
          </a:p>
          <a:p>
            <a:endParaRPr lang="ru-RU" sz="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Предпринимательство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самозянятость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являются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востребованными.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4760" y="4826675"/>
            <a:ext cx="74962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B3A05"/>
                </a:solidFill>
              </a:rPr>
              <a:t>Стремление студентов к воплощению собственных проектов и идей актуально, ведь именно молодые и амбициозные люди, готовы мыслить в формате проектной деятельности и предпринимательства. </a:t>
            </a:r>
            <a:endParaRPr lang="ru-RU" b="1" dirty="0" smtClean="0">
              <a:solidFill>
                <a:srgbClr val="FB3A05"/>
              </a:solidFill>
            </a:endParaRPr>
          </a:p>
          <a:p>
            <a:endParaRPr lang="ru-RU" sz="800" b="1" dirty="0">
              <a:solidFill>
                <a:srgbClr val="FB3A05"/>
              </a:solidFill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 данном направлении остро чувствуется дефицит и необходимость организации наставничества.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2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113" y="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u="sng" dirty="0">
                <a:solidFill>
                  <a:schemeClr val="bg1"/>
                </a:solidFill>
              </a:rPr>
              <a:t>Цель</a:t>
            </a:r>
            <a:r>
              <a:rPr lang="ru-RU" sz="4400" dirty="0">
                <a:solidFill>
                  <a:schemeClr val="bg1"/>
                </a:solidFill>
              </a:rPr>
              <a:t> практики наставничества: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</a:rPr>
              <a:t>Формирование у студентов проектной компетенции через погружение в образовательные </a:t>
            </a:r>
            <a:r>
              <a:rPr lang="ru-RU" sz="3200" dirty="0" smtClean="0">
                <a:solidFill>
                  <a:schemeClr val="bg1"/>
                </a:solidFill>
              </a:rPr>
              <a:t>локации (ОЛ)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381000" y="2605689"/>
            <a:ext cx="2655000" cy="29672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Сформировать знания проектной деятельности, предпринимательской грамотности и </a:t>
            </a:r>
            <a:r>
              <a:rPr lang="ru-RU" b="1" dirty="0" err="1">
                <a:solidFill>
                  <a:srgbClr val="002060"/>
                </a:solidFill>
              </a:rPr>
              <a:t>самозанятости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3711000" y="2568690"/>
            <a:ext cx="2250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Разработать профессионально-направленные проекты. </a:t>
            </a:r>
          </a:p>
          <a:p>
            <a:pPr lvl="0"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9111000" y="2605689"/>
            <a:ext cx="2880000" cy="2933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Развить профессиональные компетенции за счет вовлечения в проектную деятельность и сварное моделирование.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6423842" y="2605689"/>
            <a:ext cx="2385000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Научить работе на платформе https://твойкрай.рф/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F43594E-EA7A-4F97-BCA1-401A9417ED2B}"/>
              </a:ext>
            </a:extLst>
          </p:cNvPr>
          <p:cNvSpPr/>
          <p:nvPr/>
        </p:nvSpPr>
        <p:spPr>
          <a:xfrm>
            <a:off x="388674" y="2049347"/>
            <a:ext cx="2647325" cy="52080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0999" y="2003478"/>
            <a:ext cx="262973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Задача 1: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F43594E-EA7A-4F97-BCA1-401A9417ED2B}"/>
              </a:ext>
            </a:extLst>
          </p:cNvPr>
          <p:cNvSpPr/>
          <p:nvPr/>
        </p:nvSpPr>
        <p:spPr>
          <a:xfrm>
            <a:off x="3709405" y="1997796"/>
            <a:ext cx="2250001" cy="52080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464150" y="1965810"/>
            <a:ext cx="262973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Задача 2: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F43594E-EA7A-4F97-BCA1-401A9417ED2B}"/>
              </a:ext>
            </a:extLst>
          </p:cNvPr>
          <p:cNvSpPr/>
          <p:nvPr/>
        </p:nvSpPr>
        <p:spPr>
          <a:xfrm>
            <a:off x="6411000" y="2018120"/>
            <a:ext cx="2385000" cy="52080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454585" y="2016036"/>
            <a:ext cx="2385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Задача 3: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5F43594E-EA7A-4F97-BCA1-401A9417ED2B}"/>
              </a:ext>
            </a:extLst>
          </p:cNvPr>
          <p:cNvSpPr/>
          <p:nvPr/>
        </p:nvSpPr>
        <p:spPr>
          <a:xfrm>
            <a:off x="9110998" y="2031533"/>
            <a:ext cx="2879999" cy="52080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236130" y="2018120"/>
            <a:ext cx="262973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Задача 4: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07" y="5184000"/>
            <a:ext cx="2250002" cy="113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Наталья\Downloads\16fdb1598e1c46be4e414fe66b63a87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1" y="4329000"/>
            <a:ext cx="1995072" cy="21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09" y="5074893"/>
            <a:ext cx="2571582" cy="133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05" y="4490676"/>
            <a:ext cx="3103221" cy="18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8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1000" y="-18590"/>
            <a:ext cx="8886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Ожидаемые </a:t>
            </a: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результаты: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41411" y="627733"/>
            <a:ext cx="956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Практика наставничества по форме «Педагог-студент» позволит осуществить наставнику навигацию по образовательным локациям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(ОЛ) для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получения обучающимся - наставляемым знания и умения по проектной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 (ПД),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предпринимательству и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самозанятости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36071" y="3141112"/>
            <a:ext cx="4574930" cy="33028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400" b="1" dirty="0">
                <a:solidFill>
                  <a:srgbClr val="002060"/>
                </a:solidFill>
              </a:rPr>
              <a:t>– сформирована команда наставляемых по проектной деятельности</a:t>
            </a:r>
            <a:r>
              <a:rPr lang="ru-RU" sz="1400" b="1" dirty="0" smtClean="0">
                <a:solidFill>
                  <a:srgbClr val="002060"/>
                </a:solidFill>
              </a:rPr>
              <a:t>;</a:t>
            </a:r>
          </a:p>
          <a:p>
            <a:pPr lvl="0"/>
            <a:endParaRPr lang="ru-RU" sz="1400" b="1" dirty="0">
              <a:solidFill>
                <a:srgbClr val="002060"/>
              </a:solidFill>
            </a:endParaRP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– сформирован банк идей для участия в молодежной </a:t>
            </a:r>
            <a:r>
              <a:rPr lang="ru-RU" sz="1400" b="1" dirty="0" err="1">
                <a:solidFill>
                  <a:srgbClr val="002060"/>
                </a:solidFill>
              </a:rPr>
              <a:t>грантовой</a:t>
            </a:r>
            <a:r>
              <a:rPr lang="ru-RU" sz="1400" b="1" dirty="0">
                <a:solidFill>
                  <a:srgbClr val="002060"/>
                </a:solidFill>
              </a:rPr>
              <a:t> деятельности;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lvl="0"/>
            <a:endParaRPr lang="ru-RU" sz="1400" b="1" dirty="0">
              <a:solidFill>
                <a:srgbClr val="002060"/>
              </a:solidFill>
            </a:endParaRP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– разработаны профессионально-направленные проекты для участия во Флагманских программах Красноярского края</a:t>
            </a:r>
            <a:r>
              <a:rPr lang="ru-RU" sz="1400" b="1" dirty="0" smtClean="0">
                <a:solidFill>
                  <a:srgbClr val="002060"/>
                </a:solidFill>
              </a:rPr>
              <a:t>;</a:t>
            </a:r>
          </a:p>
          <a:p>
            <a:pPr lvl="0"/>
            <a:endParaRPr lang="ru-RU" sz="1400" b="1" dirty="0">
              <a:solidFill>
                <a:srgbClr val="002060"/>
              </a:solidFill>
            </a:endParaRP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– увеличение числа мероприятий в образовательных локациях проектной деятельности в колледже.</a:t>
            </a:r>
          </a:p>
          <a:p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278CD70-AE68-456F-9A2D-F172E7C1C639}"/>
              </a:ext>
            </a:extLst>
          </p:cNvPr>
          <p:cNvSpPr/>
          <p:nvPr/>
        </p:nvSpPr>
        <p:spPr>
          <a:xfrm>
            <a:off x="11793" y="1897742"/>
            <a:ext cx="4599208" cy="1171257"/>
          </a:xfrm>
          <a:prstGeom prst="rect">
            <a:avLst/>
          </a:prstGeom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w7.pngwing.com/pngs/269/869/png-transparent-multicolored-graph-annual-report-business-information-policy-marketing-analysis-icon-miscellaneous-angle-compan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590"/>
            <a:ext cx="2519792" cy="232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278CD70-AE68-456F-9A2D-F172E7C1C639}"/>
              </a:ext>
            </a:extLst>
          </p:cNvPr>
          <p:cNvSpPr/>
          <p:nvPr/>
        </p:nvSpPr>
        <p:spPr>
          <a:xfrm>
            <a:off x="4791002" y="1899092"/>
            <a:ext cx="7289792" cy="1169908"/>
          </a:xfrm>
          <a:prstGeom prst="rect">
            <a:avLst/>
          </a:prstGeom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59427" y="1985616"/>
            <a:ext cx="387856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Качественные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результаты</a:t>
            </a:r>
            <a:r>
              <a:rPr lang="ru-RU" sz="32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4791001" y="3141113"/>
            <a:ext cx="7289792" cy="3302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400" b="1" dirty="0">
                <a:solidFill>
                  <a:srgbClr val="002060"/>
                </a:solidFill>
              </a:rPr>
              <a:t>– углубленно изучена проектная деятельность (принцип целевого сбора информации, метод сравнительной оценки первичной информации, сформированы умения структурировать получаемую информацию и выделять наиболее значимое); 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– владение понятиями: проект и его реализация, проектный продукт, презентация проекта, смета проекта; 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– инициирование идеи, предложение нескольких вариантов решений, поиск нестандартных решений, поиск и осуществление наиболее приемлемого решения;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– умение выбирать адекватные поставленной задаче средства, принимать решения, в том числе и в ситуациях неопределённости;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–владение этапами выполнения проекта, структурой проекта, способами сбора и первичной обработки информации, критериями оформления письменной части проекта, критериями оценки проекта; 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– сформирована информационная и проектная компетентность, азы предпринимательской деятельности.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– сформировано умение взаимодействовать в команде. </a:t>
            </a:r>
          </a:p>
          <a:p>
            <a:pPr lvl="0"/>
            <a:endParaRPr lang="ru-RU" sz="1400" b="1" dirty="0">
              <a:solidFill>
                <a:srgbClr val="002060"/>
              </a:solidFill>
            </a:endParaRPr>
          </a:p>
          <a:p>
            <a:pPr lvl="0"/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01793" y="1945464"/>
            <a:ext cx="450920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Количественные результаты:</a:t>
            </a:r>
          </a:p>
        </p:txBody>
      </p:sp>
    </p:spTree>
    <p:extLst>
      <p:ext uri="{BB962C8B-B14F-4D97-AF65-F5344CB8AC3E}">
        <p14:creationId xmlns:p14="http://schemas.microsoft.com/office/powerpoint/2010/main" val="23099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1000" y="139559"/>
            <a:ext cx="945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Описание </a:t>
            </a: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практики наставничества: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C:\Users\Наталья\Desktop\Зам по УВР 2021-2022\4 Мероприятия\2022-2023\Наставничество\Конкурс\НАШЕ\Схема\Слайд1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12"/>
          <a:stretch/>
        </p:blipFill>
        <p:spPr bwMode="auto">
          <a:xfrm>
            <a:off x="260597" y="909000"/>
            <a:ext cx="7121884" cy="58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305837" y="1314000"/>
            <a:ext cx="4809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Модель </a:t>
            </a:r>
            <a:r>
              <a:rPr lang="ru-RU" sz="2000" b="1" dirty="0">
                <a:solidFill>
                  <a:schemeClr val="bg1"/>
                </a:solidFill>
              </a:rPr>
              <a:t>наставничества </a:t>
            </a:r>
            <a:r>
              <a:rPr lang="ru-RU" sz="2000" b="1" dirty="0" smtClean="0">
                <a:solidFill>
                  <a:schemeClr val="bg1"/>
                </a:solidFill>
              </a:rPr>
              <a:t>обеспечивает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повышенный  уровень включенности студентов в мероприятия образовательных локаций проектной деятельности (ОЛ ПД) посредством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банка идей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A4AA567-976E-4839-8B6F-E597C62500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26000" y="139559"/>
            <a:ext cx="703093" cy="703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4961" y="3836279"/>
            <a:ext cx="4551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B3A05"/>
                </a:solidFill>
              </a:rPr>
              <a:t>Реализация модели </a:t>
            </a:r>
            <a:endParaRPr lang="ru-RU" sz="2000" b="1" dirty="0" smtClean="0">
              <a:solidFill>
                <a:srgbClr val="FB3A05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B3A05"/>
                </a:solidFill>
              </a:rPr>
              <a:t>по </a:t>
            </a:r>
            <a:r>
              <a:rPr lang="ru-RU" sz="2000" b="1" dirty="0">
                <a:solidFill>
                  <a:srgbClr val="FB3A05"/>
                </a:solidFill>
              </a:rPr>
              <a:t>сопровождению студентов в ОЛ ПД определяет </a:t>
            </a:r>
            <a:r>
              <a:rPr lang="ru-RU" sz="2000" b="1" dirty="0">
                <a:solidFill>
                  <a:srgbClr val="FB3A05"/>
                </a:solidFill>
              </a:rPr>
              <a:t>роли системой</a:t>
            </a:r>
            <a:endParaRPr lang="ru-RU" sz="2000" b="1" dirty="0">
              <a:solidFill>
                <a:srgbClr val="FB3A05"/>
              </a:solidFill>
            </a:endParaRPr>
          </a:p>
        </p:txBody>
      </p:sp>
      <p:sp>
        <p:nvSpPr>
          <p:cNvPr id="11" name="Стрелка: вправо 7">
            <a:extLst>
              <a:ext uri="{FF2B5EF4-FFF2-40B4-BE49-F238E27FC236}">
                <a16:creationId xmlns="" xmlns:a16="http://schemas.microsoft.com/office/drawing/2014/main" id="{A48C154C-3FA4-4335-B0FB-7F236377D726}"/>
              </a:ext>
            </a:extLst>
          </p:cNvPr>
          <p:cNvSpPr/>
          <p:nvPr/>
        </p:nvSpPr>
        <p:spPr>
          <a:xfrm>
            <a:off x="9831000" y="4904522"/>
            <a:ext cx="2361000" cy="1010658"/>
          </a:xfrm>
          <a:prstGeom prst="rightArrow">
            <a:avLst>
              <a:gd name="adj1" fmla="val 50000"/>
              <a:gd name="adj2" fmla="val 67331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/>
              <a:t>Наставляемый</a:t>
            </a:r>
            <a:endParaRPr lang="ru-RU" b="1" dirty="0"/>
          </a:p>
        </p:txBody>
      </p:sp>
      <p:sp>
        <p:nvSpPr>
          <p:cNvPr id="10" name="Стрелка: вправо 7">
            <a:extLst>
              <a:ext uri="{FF2B5EF4-FFF2-40B4-BE49-F238E27FC236}">
                <a16:creationId xmlns="" xmlns:a16="http://schemas.microsoft.com/office/drawing/2014/main" id="{A48C154C-3FA4-4335-B0FB-7F236377D726}"/>
              </a:ext>
            </a:extLst>
          </p:cNvPr>
          <p:cNvSpPr/>
          <p:nvPr/>
        </p:nvSpPr>
        <p:spPr>
          <a:xfrm>
            <a:off x="8517832" y="4900897"/>
            <a:ext cx="1792871" cy="1010658"/>
          </a:xfrm>
          <a:prstGeom prst="rightArrow">
            <a:avLst>
              <a:gd name="adj1" fmla="val 50000"/>
              <a:gd name="adj2" fmla="val 70033"/>
            </a:avLst>
          </a:prstGeom>
          <a:solidFill>
            <a:srgbClr val="FB3A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/>
              <a:t>Наставник</a:t>
            </a:r>
            <a:endParaRPr lang="ru-RU" b="1" dirty="0"/>
          </a:p>
        </p:txBody>
      </p:sp>
      <p:sp>
        <p:nvSpPr>
          <p:cNvPr id="9" name="Стрелка: вправо 7">
            <a:extLst>
              <a:ext uri="{FF2B5EF4-FFF2-40B4-BE49-F238E27FC236}">
                <a16:creationId xmlns="" xmlns:a16="http://schemas.microsoft.com/office/drawing/2014/main" id="{A48C154C-3FA4-4335-B0FB-7F236377D726}"/>
              </a:ext>
            </a:extLst>
          </p:cNvPr>
          <p:cNvSpPr/>
          <p:nvPr/>
        </p:nvSpPr>
        <p:spPr>
          <a:xfrm>
            <a:off x="7305837" y="4904522"/>
            <a:ext cx="1490163" cy="1010658"/>
          </a:xfrm>
          <a:prstGeom prst="rightArrow">
            <a:avLst>
              <a:gd name="adj1" fmla="val 50000"/>
              <a:gd name="adj2" fmla="val 5923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/>
              <a:t>Куратор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887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1105</Words>
  <Application>Microsoft Office PowerPoint</Application>
  <PresentationFormat>Произвольный</PresentationFormat>
  <Paragraphs>167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Участники практики наставничества:</vt:lpstr>
      <vt:lpstr>Презентация PowerPoint</vt:lpstr>
      <vt:lpstr>Презентация PowerPoint</vt:lpstr>
      <vt:lpstr>Презентация PowerPoint</vt:lpstr>
      <vt:lpstr>Актуальность: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Наталья</cp:lastModifiedBy>
  <cp:revision>98</cp:revision>
  <dcterms:created xsi:type="dcterms:W3CDTF">2020-11-01T12:52:57Z</dcterms:created>
  <dcterms:modified xsi:type="dcterms:W3CDTF">2023-08-26T08:01:48Z</dcterms:modified>
</cp:coreProperties>
</file>