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569" r:id="rId2"/>
    <p:sldMasterId id="2147484576" r:id="rId3"/>
    <p:sldMasterId id="2147484583" r:id="rId4"/>
    <p:sldMasterId id="2147485070" r:id="rId5"/>
    <p:sldMasterId id="2147485297" r:id="rId6"/>
    <p:sldMasterId id="2147485311" r:id="rId7"/>
    <p:sldMasterId id="2147485326" r:id="rId8"/>
    <p:sldMasterId id="2147485340" r:id="rId9"/>
    <p:sldMasterId id="2147485735" r:id="rId10"/>
    <p:sldMasterId id="2147485899" r:id="rId11"/>
    <p:sldMasterId id="2147485906" r:id="rId12"/>
    <p:sldMasterId id="2147486087" r:id="rId13"/>
    <p:sldMasterId id="2147486094" r:id="rId14"/>
    <p:sldMasterId id="2147486497" r:id="rId15"/>
  </p:sldMasterIdLst>
  <p:notesMasterIdLst>
    <p:notesMasterId r:id="rId24"/>
  </p:notesMasterIdLst>
  <p:handoutMasterIdLst>
    <p:handoutMasterId r:id="rId25"/>
  </p:handoutMasterIdLst>
  <p:sldIdLst>
    <p:sldId id="832" r:id="rId16"/>
    <p:sldId id="844" r:id="rId17"/>
    <p:sldId id="852" r:id="rId18"/>
    <p:sldId id="834" r:id="rId19"/>
    <p:sldId id="855" r:id="rId20"/>
    <p:sldId id="851" r:id="rId21"/>
    <p:sldId id="856" r:id="rId22"/>
    <p:sldId id="848" r:id="rId23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E89F"/>
    <a:srgbClr val="FF3300"/>
    <a:srgbClr val="FFCC99"/>
    <a:srgbClr val="FFFF99"/>
    <a:srgbClr val="FFFFCC"/>
    <a:srgbClr val="FFD200"/>
    <a:srgbClr val="FFCC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30" autoAdjust="0"/>
    <p:restoredTop sz="94293" autoAdjust="0"/>
  </p:normalViewPr>
  <p:slideViewPr>
    <p:cSldViewPr>
      <p:cViewPr>
        <p:scale>
          <a:sx n="93" d="100"/>
          <a:sy n="93" d="100"/>
        </p:scale>
        <p:origin x="-93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78"/>
    </p:cViewPr>
  </p:sorterViewPr>
  <p:notesViewPr>
    <p:cSldViewPr>
      <p:cViewPr>
        <p:scale>
          <a:sx n="150" d="100"/>
          <a:sy n="150" d="100"/>
        </p:scale>
        <p:origin x="-2418" y="1650"/>
      </p:cViewPr>
      <p:guideLst>
        <p:guide orient="horz" pos="3125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algn="r"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algn="r" defTabSz="911444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A1526E-B0B8-46EC-B72F-26F7D705A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5177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algn="r"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defTabSz="9126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algn="r" defTabSz="911444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EB07349-5CF0-4415-A52D-F1B43AE16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90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5653E02-B23F-4728-A142-F978D3DE2E74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83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7349-5CF0-4415-A52D-F1B43AE1600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871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55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5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368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0839-F545-4604-BFF9-A873D9C28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24032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70AA05-93DE-433F-BAF6-29D7BA39B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093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379677-0BF4-4ABD-879E-63F7BEF53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0340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2C73D8-8970-42CF-836F-1B936E408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7484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FA4529-7F15-4AD6-9101-01949C16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7352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578DD0-B856-4B33-A43A-E4EF459C3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0567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46FD72-7A53-4CEC-B346-BE9AFEC03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1059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A9272D-9BCD-412C-9C2F-96F3CD170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8695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FC8ECE-D800-42B7-8AFB-74105F9AC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658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B2263B-EC6C-4B6F-9EAE-DB552E295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6619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D1724F-C630-4561-945E-D092654BE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5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51F1-4BDC-4869-94FA-3B85EBE52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36927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72C2CB-9737-4116-96D2-321D4CDF6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4196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C2F671-21A1-41E4-854A-55BE522D9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4203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9AD230-8B98-417A-A63F-BFC44F96A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6906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53F4-82A0-4C5F-AD21-18387463EF5D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6DA8-F5D3-42D5-97AF-C37CFA870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8395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2E58-7A37-485E-A650-91DB891999F8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487D-6473-4F70-BFC7-AE0236344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5779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18BC-1C04-4849-B042-3528D8BFEA10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BCD9-E6A8-4A54-BB9E-B642F89C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2147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0FA5-8D45-4BD4-8CF6-1BC9E57DCD94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146C-2FA1-4C82-8B89-BC0024A09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5153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C574-E318-4B6A-9AD6-CBFCEF282249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778D-11F2-4508-A566-8F4DF7FF0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1353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07E9-6E5A-461D-A84E-CB65E57231E3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275-D652-4857-984C-8A9506E50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47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EAEF7-CAE3-42CD-9CCF-6A686D9F1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48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263E-B0A8-4F7A-9DD3-4A7662ACDD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839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3773-4EEB-483D-8DD8-BACED10A4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6494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32B4-5D9D-44E1-AA0E-55CD073A2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369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C13F-D9F1-4EDD-A655-B567E1BCA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090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7088-1B53-4121-A975-28A029EC63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4865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ED11-8055-491C-9221-F40C8E99E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4923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7521-1CA1-46F8-AC4C-A06273D01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931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CE56-F17F-4666-B77C-9760C10CC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3771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1344-7A51-492C-BD11-A40D681CB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4987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E163-3444-4FD9-AC77-576AFF90C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76197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E85B-7146-49D4-A42F-AD69E898F3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7081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19BF-DB6D-4DAE-A9EA-11579B422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4830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A379-5BB9-4103-ADCA-7BEBA10ED4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85378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D341-354E-4897-924B-D1746660B0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623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62FC-A23D-4F55-99AF-7D75C18519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1912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353D-DA00-47EF-80FA-8183822E52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57792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ED7F-2B20-4B54-8BE6-BEAC8B7225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0559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7E8A-926E-4044-8E46-F50B78C4E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5475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4BEC-2DBA-4D13-9991-79F2E38DC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7464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A605-FA08-406E-B7B7-01237C07CC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24669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25DD-F1EE-44D2-BC14-85618E706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7152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D05CC0-06D9-4ED1-BD7C-F08F69FCC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24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0DC12E-FE1C-4D3F-9D6E-9E2050B95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498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6251F5-14FF-448A-B8EE-68BA3EC72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929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F10FFA-1BE9-45C2-A2FE-12FD6403B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307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8652DA-9DB7-4044-8560-915190071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444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559275-BDC7-41A9-AD7E-2DF8C9AE9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096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5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89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2C55A2-16EF-4721-AD30-B394629E0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96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8ADA-1271-41A7-9349-AE621B2DC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6466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085D83-5331-46B5-AED7-5186E7CD0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96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CE11DE-64C7-4DB0-879B-065F7DA4A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211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3CB4B2-27C7-4F85-BBDC-D9EFA22C2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84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F9CE4F-4710-4538-970B-27E6D5FC8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291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CA2941-B653-4779-9EEE-7FB78EF69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718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34063D-1967-4643-B9AB-D5BE201E3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764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7DEEA7-81D8-4FD7-B038-653E98CC1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885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E33CD1-9543-4004-A2CC-0BB5FE038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945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40892A-7C16-4F6F-9189-5B358F81D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756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B44379-0D00-402B-AF81-DB795420E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37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36D8-0805-40B3-A565-AD78DCEB63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5514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6E414E-814B-4311-9C01-D8A2C1E5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408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4022-80D8-42F0-AD69-DFBD10CA7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829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B63C8-3961-40B7-AB13-338B5EA019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6211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5ADD-F6A2-4522-B352-BE1A88C356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09831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5752-CFB6-40E0-9C99-48094C0F2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1219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5DD7-1766-4916-8C20-45CD683AB0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096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E4DC-AD10-488C-A30A-69E2A22041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1220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5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3265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B9FE7E-996C-4991-8AE6-762D2EE5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461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410CF5-FD6D-4CCE-9131-BCE5DF6C4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82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578A-D043-4D8D-A8AC-8E0182FC7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02463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BF2D5E-004A-4770-9136-3622409E0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4357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415554-BBDE-4BA8-8E86-77B98E7A7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723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880653-1E9F-4B7F-93CC-3337C7D6A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75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E29406-A154-4C91-BEDB-AA37ED184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953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BFBCB4-C17B-4950-82B6-804944061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288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55D492-4DB3-4635-9B10-C583D7D51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1548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4EC2A8-4240-4FFA-B111-C315836A0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496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4344CE-381C-4875-9A41-078933EF0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12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D7B8CE-9072-4CB9-AB23-D7FF9299E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713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B33A34-83EA-428A-8CC3-084E11B42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77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3B66-ECB6-4954-938D-AD5687D081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66453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1F68-0CEF-4A4F-9CF9-30F969836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38260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C563-85DD-41F4-9CA7-74B2D5EE92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8733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8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14F4-FF88-4E89-AD04-12003E815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1231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7" y="176261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637F-CE4D-482C-9655-21ACCFB6B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5874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B1EB-C1C5-40EC-9649-98AB62AFB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0614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85AE-38B0-41A1-8B5C-2040803894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8104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5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96116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02377F-3E47-4F71-8806-7D0CC980B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1270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202D7A-54E5-41A0-9AC7-26B1A0D70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362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2E9DEB-09B3-40EA-B082-B151A1300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37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7F3E-F8F2-4515-9792-70C6CD241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61663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7DCE31-B33B-48E7-9DD7-837324689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285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1AFFB7-3A87-45C7-AFAC-AFC4C170F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314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E4CC70-39AA-4614-99CA-D2AE05757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579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A41CA0-519E-421F-9579-D4C9E1EF7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0840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6B46D7-3C54-4247-945C-FB5016CAE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1606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A6F234-2F77-4A26-8218-5A95218E0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9987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579108-0132-4510-B316-BC4C6C37F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0303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D9A1DE-FB2B-45CB-86A1-34AB360A6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9055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793122-D567-4420-998B-0AB9F73C4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010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9B4E39-1C3F-41AF-B6B2-3A364761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37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F703-7ABD-4534-9AC1-9CF4B6F4F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12431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64CFFC-9C4D-42DD-8EA1-E5EAC6078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9423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56DCAA-EC88-4DAC-9C66-85DF290D9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9609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8ECCB7-ED3B-4A29-8C43-4E849E27D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0990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0560EE-E500-4A68-8C79-1A86B985E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8244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6D583F-0453-4433-92E7-95F15F94C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1228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53239B-82E6-45EE-83A1-6DBE640CB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309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A5D525-E866-4692-A593-94B84D3C9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6072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D93B72-54DC-42DB-82A8-8BA53A50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7859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54EEE6-557B-4839-951B-6A1D4A2C4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2573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728600-5E17-4E7B-B201-2D40D692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37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9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3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9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Relationship Id="rId9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15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5" descr="Рисуно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EuropeDemiC"/>
              </a:defRPr>
            </a:lvl1pPr>
          </a:lstStyle>
          <a:p>
            <a:pPr>
              <a:defRPr/>
            </a:pPr>
            <a:fld id="{4B636DB9-2ED6-402E-9210-AD66EF8DE4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377" r:id="rId2"/>
    <p:sldLayoutId id="2147486378" r:id="rId3"/>
    <p:sldLayoutId id="2147486379" r:id="rId4"/>
    <p:sldLayoutId id="2147486380" r:id="rId5"/>
    <p:sldLayoutId id="2147486381" r:id="rId6"/>
    <p:sldLayoutId id="2147486382" r:id="rId7"/>
    <p:sldLayoutId id="2147486383" r:id="rId8"/>
    <p:sldLayoutId id="2147486384" r:id="rId9"/>
    <p:sldLayoutId id="2147486385" r:id="rId10"/>
    <p:sldLayoutId id="2147486386" r:id="rId11"/>
    <p:sldLayoutId id="2147486387" r:id="rId12"/>
    <p:sldLayoutId id="2147486388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5" descr="Рисуно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EuropeDemiC" pitchFamily="50" charset="0"/>
              </a:defRPr>
            </a:lvl1pPr>
          </a:lstStyle>
          <a:p>
            <a:pPr>
              <a:defRPr/>
            </a:pPr>
            <a:fld id="{2F3B43A1-B9F1-459D-9347-5618E302A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0" r:id="rId1"/>
    <p:sldLayoutId id="2147486461" r:id="rId2"/>
    <p:sldLayoutId id="2147486462" r:id="rId3"/>
    <p:sldLayoutId id="2147486463" r:id="rId4"/>
    <p:sldLayoutId id="2147486464" r:id="rId5"/>
    <p:sldLayoutId id="2147486465" r:id="rId6"/>
    <p:sldLayoutId id="2147486466" r:id="rId7"/>
    <p:sldLayoutId id="2147486467" r:id="rId8"/>
    <p:sldLayoutId id="2147486468" r:id="rId9"/>
    <p:sldLayoutId id="2147486469" r:id="rId10"/>
    <p:sldLayoutId id="2147486470" r:id="rId11"/>
    <p:sldLayoutId id="2147486471" r:id="rId12"/>
    <p:sldLayoutId id="2147486472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7EBF767A-406D-4427-AD63-73460DA99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BFDB48FE-05C9-45B4-AE54-AD55E4E8B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9" r:id="rId1"/>
    <p:sldLayoutId id="2147486480" r:id="rId2"/>
    <p:sldLayoutId id="2147486481" r:id="rId3"/>
    <p:sldLayoutId id="2147486482" r:id="rId4"/>
    <p:sldLayoutId id="2147486483" r:id="rId5"/>
    <p:sldLayoutId id="2147486484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396ACFC7-9924-4A81-BDE9-763AEA705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5" r:id="rId1"/>
    <p:sldLayoutId id="2147486486" r:id="rId2"/>
    <p:sldLayoutId id="2147486487" r:id="rId3"/>
    <p:sldLayoutId id="2147486488" r:id="rId4"/>
    <p:sldLayoutId id="2147486489" r:id="rId5"/>
    <p:sldLayoutId id="2147486490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301FF214-0720-4796-847F-650615659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 eaLnBrk="1" hangingPunct="1">
              <a:defRPr/>
            </a:pPr>
            <a:fld id="{239D3A92-89AE-4231-986B-D5F9F879772A}" type="datetime1">
              <a:rPr lang="ru-RU"/>
              <a:pPr eaLnBrk="1" hangingPunct="1">
                <a:defRPr/>
              </a:pPr>
              <a:t>14.04.2021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 eaLnBrk="1" hangingPunct="1">
              <a:defRPr/>
            </a:pPr>
            <a:fld id="{C24F77ED-B00F-42C5-B5E7-20F0815247FA}" type="slidenum">
              <a:rPr lang="ru-RU"/>
              <a:pPr eaLnBrk="1" hangingPunct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1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8" r:id="rId1"/>
    <p:sldLayoutId id="2147486499" r:id="rId2"/>
    <p:sldLayoutId id="2147486500" r:id="rId3"/>
    <p:sldLayoutId id="2147486501" r:id="rId4"/>
    <p:sldLayoutId id="2147486502" r:id="rId5"/>
    <p:sldLayoutId id="2147486503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A46D8530-BB64-4B45-94B9-DA81C805B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  <p:sldLayoutId id="2147486390" r:id="rId2"/>
    <p:sldLayoutId id="2147486391" r:id="rId3"/>
    <p:sldLayoutId id="2147486392" r:id="rId4"/>
    <p:sldLayoutId id="2147486393" r:id="rId5"/>
    <p:sldLayoutId id="2147486394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15D63DD3-83F3-4EA7-A0B0-03BA00A431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5" r:id="rId1"/>
    <p:sldLayoutId id="2147486396" r:id="rId2"/>
    <p:sldLayoutId id="2147486397" r:id="rId3"/>
    <p:sldLayoutId id="2147486398" r:id="rId4"/>
    <p:sldLayoutId id="2147486399" r:id="rId5"/>
    <p:sldLayoutId id="2147486400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7C8A2C04-AF21-438F-BB6B-11082B620C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1" r:id="rId1"/>
    <p:sldLayoutId id="2147486402" r:id="rId2"/>
    <p:sldLayoutId id="2147486403" r:id="rId3"/>
    <p:sldLayoutId id="2147486404" r:id="rId4"/>
    <p:sldLayoutId id="2147486405" r:id="rId5"/>
    <p:sldLayoutId id="2147486406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7CFC307B-BD20-491E-B7F8-54E4E57F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0" r:id="rId1"/>
    <p:sldLayoutId id="2147486421" r:id="rId2"/>
    <p:sldLayoutId id="2147486422" r:id="rId3"/>
    <p:sldLayoutId id="2147486423" r:id="rId4"/>
    <p:sldLayoutId id="2147486424" r:id="rId5"/>
    <p:sldLayoutId id="2147486425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5" descr="Рисуно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EuropeDemiC" pitchFamily="50" charset="0"/>
              </a:defRPr>
            </a:lvl1pPr>
          </a:lstStyle>
          <a:p>
            <a:pPr>
              <a:defRPr/>
            </a:pPr>
            <a:fld id="{209C98C2-C826-49D0-940A-41DF3536A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6" r:id="rId1"/>
    <p:sldLayoutId id="2147486427" r:id="rId2"/>
    <p:sldLayoutId id="2147486428" r:id="rId3"/>
    <p:sldLayoutId id="2147486429" r:id="rId4"/>
    <p:sldLayoutId id="2147486430" r:id="rId5"/>
    <p:sldLayoutId id="2147486431" r:id="rId6"/>
    <p:sldLayoutId id="2147486432" r:id="rId7"/>
    <p:sldLayoutId id="2147486433" r:id="rId8"/>
    <p:sldLayoutId id="2147486434" r:id="rId9"/>
    <p:sldLayoutId id="2147486435" r:id="rId10"/>
    <p:sldLayoutId id="2147486436" r:id="rId11"/>
    <p:sldLayoutId id="2147486437" r:id="rId12"/>
    <p:sldLayoutId id="2147486438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A91D2CA4-09A5-4E6D-969F-9E1B42CE73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7" r:id="rId1"/>
    <p:sldLayoutId id="2147486408" r:id="rId2"/>
    <p:sldLayoutId id="2147486409" r:id="rId3"/>
    <p:sldLayoutId id="2147486410" r:id="rId4"/>
    <p:sldLayoutId id="2147486411" r:id="rId5"/>
    <p:sldLayoutId id="2147486412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5" descr="Рисунок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930" name="Rectangle 10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2525" y="646271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EuropeDemiC" pitchFamily="50" charset="0"/>
              </a:defRPr>
            </a:lvl1pPr>
          </a:lstStyle>
          <a:p>
            <a:pPr>
              <a:defRPr/>
            </a:pPr>
            <a:fld id="{5E95834C-6C6F-4788-AE72-CB8481D3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6" r:id="rId1"/>
    <p:sldLayoutId id="2147486447" r:id="rId2"/>
    <p:sldLayoutId id="2147486448" r:id="rId3"/>
    <p:sldLayoutId id="2147486449" r:id="rId4"/>
    <p:sldLayoutId id="2147486450" r:id="rId5"/>
    <p:sldLayoutId id="2147486451" r:id="rId6"/>
    <p:sldLayoutId id="2147486452" r:id="rId7"/>
    <p:sldLayoutId id="2147486453" r:id="rId8"/>
    <p:sldLayoutId id="2147486454" r:id="rId9"/>
    <p:sldLayoutId id="2147486455" r:id="rId10"/>
    <p:sldLayoutId id="2147486456" r:id="rId11"/>
    <p:sldLayoutId id="2147486457" r:id="rId12"/>
    <p:sldLayoutId id="2147486458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презентации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Europe" pitchFamily="2" charset="0"/>
              </a:defRPr>
            </a:lvl1pPr>
          </a:lstStyle>
          <a:p>
            <a:pPr>
              <a:defRPr/>
            </a:pPr>
            <a:fld id="{08A52AE6-7A5B-402D-B779-55040E9C3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Relationship Id="rId4" Type="http://schemas.openxmlformats.org/officeDocument/2006/relationships/hyperlink" Target="mailto:resume@achnpz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5" Type="http://schemas.openxmlformats.org/officeDocument/2006/relationships/hyperlink" Target="mailto:resume@achnpz.ru" TargetMode="External"/><Relationship Id="rId4" Type="http://schemas.openxmlformats.org/officeDocument/2006/relationships/hyperlink" Target="mailto:MAStreltsova@anpz.rosneft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2424" y="1268712"/>
            <a:ext cx="837111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" panose="020B7200000000000000" pitchFamily="34" charset="0"/>
              </a:rPr>
              <a:t>АЧИНСКИЙ НЕФТЕПЕРЕРАБАТЫВАЮЩИЙ ЗАВОД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rope" panose="020B7200000000000000" pitchFamily="34" charset="0"/>
              </a:rPr>
              <a:t> </a:t>
            </a:r>
          </a:p>
        </p:txBody>
      </p:sp>
      <p:pic>
        <p:nvPicPr>
          <p:cNvPr id="96259" name="Рисунок 3" descr="str45%20no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00" y="1988808"/>
            <a:ext cx="908208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2"/>
          <p:cNvSpPr>
            <a:spLocks noGrp="1"/>
          </p:cNvSpPr>
          <p:nvPr>
            <p:ph type="title"/>
          </p:nvPr>
        </p:nvSpPr>
        <p:spPr>
          <a:xfrm>
            <a:off x="361950" y="571485"/>
            <a:ext cx="8778875" cy="5969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altLang="ru-RU" sz="2000" dirty="0" smtClean="0"/>
              <a:t>ПРОИЗВОДСТВЕННАЯ СТРУКТУРА АО «АНПЗ ВНК»</a:t>
            </a:r>
            <a:endParaRPr lang="ru-RU" altLang="ru-RU" sz="2000" dirty="0"/>
          </a:p>
        </p:txBody>
      </p:sp>
      <p:sp>
        <p:nvSpPr>
          <p:cNvPr id="98307" name="Rectangle 32"/>
          <p:cNvSpPr>
            <a:spLocks noChangeArrowheads="1"/>
          </p:cNvSpPr>
          <p:nvPr/>
        </p:nvSpPr>
        <p:spPr bwMode="auto">
          <a:xfrm>
            <a:off x="7138988" y="2628900"/>
            <a:ext cx="1800225" cy="97155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200" b="1">
              <a:solidFill>
                <a:srgbClr val="000000"/>
              </a:solidFill>
              <a:latin typeface="Europe" panose="020B7200000000000000" pitchFamily="34" charset="0"/>
            </a:endParaRP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3692525" y="1268413"/>
            <a:ext cx="2232025" cy="7207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Europe" panose="020B7200000000000000" pitchFamily="34" charset="0"/>
              </a:rPr>
              <a:t>АО «АНПЗ ВНК»</a:t>
            </a: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361950" y="1846263"/>
            <a:ext cx="1978025" cy="98901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№1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По первичным процессам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361950" y="3178175"/>
            <a:ext cx="1989138" cy="108108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№3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По вторичным процессам</a:t>
            </a:r>
          </a:p>
        </p:txBody>
      </p:sp>
      <p:sp>
        <p:nvSpPr>
          <p:cNvPr id="98311" name="Rectangle 8"/>
          <p:cNvSpPr>
            <a:spLocks noChangeArrowheads="1"/>
          </p:cNvSpPr>
          <p:nvPr/>
        </p:nvSpPr>
        <p:spPr bwMode="auto">
          <a:xfrm>
            <a:off x="2830513" y="2636838"/>
            <a:ext cx="1727200" cy="97155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№6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dirty="0" err="1">
                <a:solidFill>
                  <a:srgbClr val="000000"/>
                </a:solidFill>
                <a:latin typeface="Europe" panose="020B7200000000000000" pitchFamily="34" charset="0"/>
              </a:rPr>
              <a:t>Энергопроизводства</a:t>
            </a:r>
            <a:endParaRPr lang="ru-RU" altLang="ru-RU" dirty="0">
              <a:solidFill>
                <a:srgbClr val="000000"/>
              </a:solidFill>
              <a:latin typeface="Europe" panose="020B7200000000000000" pitchFamily="34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2836863" y="3910013"/>
            <a:ext cx="1727200" cy="98901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№7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По эксплуатации 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электрооборудования</a:t>
            </a: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2816225" y="5181600"/>
            <a:ext cx="1727200" cy="1001713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№8 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Очистных сооружений</a:t>
            </a:r>
          </a:p>
        </p:txBody>
      </p:sp>
      <p:sp>
        <p:nvSpPr>
          <p:cNvPr id="98314" name="Rectangle 11"/>
          <p:cNvSpPr>
            <a:spLocks noChangeArrowheads="1"/>
          </p:cNvSpPr>
          <p:nvPr/>
        </p:nvSpPr>
        <p:spPr bwMode="auto">
          <a:xfrm>
            <a:off x="5010150" y="2636838"/>
            <a:ext cx="1727200" cy="97155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№9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Ремонтно-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механический</a:t>
            </a:r>
          </a:p>
        </p:txBody>
      </p:sp>
      <p:sp>
        <p:nvSpPr>
          <p:cNvPr id="98315" name="Rectangle 12"/>
          <p:cNvSpPr>
            <a:spLocks noChangeArrowheads="1"/>
          </p:cNvSpPr>
          <p:nvPr/>
        </p:nvSpPr>
        <p:spPr bwMode="auto">
          <a:xfrm>
            <a:off x="5010150" y="3910013"/>
            <a:ext cx="1728788" cy="98901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№11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Центральная 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заводская лаборатория</a:t>
            </a:r>
          </a:p>
        </p:txBody>
      </p:sp>
      <p:sp>
        <p:nvSpPr>
          <p:cNvPr id="98316" name="Rectangle 13"/>
          <p:cNvSpPr>
            <a:spLocks noChangeArrowheads="1"/>
          </p:cNvSpPr>
          <p:nvPr/>
        </p:nvSpPr>
        <p:spPr bwMode="auto">
          <a:xfrm>
            <a:off x="7138988" y="3910013"/>
            <a:ext cx="1800225" cy="98901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№14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База оборудования</a:t>
            </a:r>
          </a:p>
        </p:txBody>
      </p:sp>
      <p:sp>
        <p:nvSpPr>
          <p:cNvPr id="98317" name="Rectangle 14"/>
          <p:cNvSpPr>
            <a:spLocks noChangeArrowheads="1"/>
          </p:cNvSpPr>
          <p:nvPr/>
        </p:nvSpPr>
        <p:spPr bwMode="auto">
          <a:xfrm>
            <a:off x="7138988" y="5211763"/>
            <a:ext cx="1800225" cy="97155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№17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По товарно-сырьевому 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производству и отгрузке 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нефтепродуктов</a:t>
            </a:r>
          </a:p>
        </p:txBody>
      </p:sp>
      <p:sp>
        <p:nvSpPr>
          <p:cNvPr id="98318" name="Line 15"/>
          <p:cNvSpPr>
            <a:spLocks noChangeShapeType="1"/>
          </p:cNvSpPr>
          <p:nvPr/>
        </p:nvSpPr>
        <p:spPr bwMode="auto">
          <a:xfrm flipH="1">
            <a:off x="4772025" y="1989138"/>
            <a:ext cx="1588" cy="374650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19" name="Line 18"/>
          <p:cNvSpPr>
            <a:spLocks noChangeShapeType="1"/>
          </p:cNvSpPr>
          <p:nvPr/>
        </p:nvSpPr>
        <p:spPr bwMode="auto">
          <a:xfrm flipH="1">
            <a:off x="2351088" y="3717925"/>
            <a:ext cx="263525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20" name="Line 19"/>
          <p:cNvSpPr>
            <a:spLocks noChangeShapeType="1"/>
          </p:cNvSpPr>
          <p:nvPr/>
        </p:nvSpPr>
        <p:spPr bwMode="auto">
          <a:xfrm flipH="1">
            <a:off x="2324100" y="5734050"/>
            <a:ext cx="288925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21" name="Line 21"/>
          <p:cNvSpPr>
            <a:spLocks noChangeShapeType="1"/>
          </p:cNvSpPr>
          <p:nvPr/>
        </p:nvSpPr>
        <p:spPr bwMode="auto">
          <a:xfrm flipH="1">
            <a:off x="4543425" y="3121025"/>
            <a:ext cx="215900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22" name="Line 23"/>
          <p:cNvSpPr>
            <a:spLocks noChangeShapeType="1"/>
          </p:cNvSpPr>
          <p:nvPr/>
        </p:nvSpPr>
        <p:spPr bwMode="auto">
          <a:xfrm>
            <a:off x="8939213" y="3122613"/>
            <a:ext cx="227012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23" name="Line 24"/>
          <p:cNvSpPr>
            <a:spLocks noChangeShapeType="1"/>
          </p:cNvSpPr>
          <p:nvPr/>
        </p:nvSpPr>
        <p:spPr bwMode="auto">
          <a:xfrm>
            <a:off x="2324100" y="2347913"/>
            <a:ext cx="2447925" cy="1587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24" name="Text Box 25"/>
          <p:cNvSpPr txBox="1">
            <a:spLocks noChangeArrowheads="1"/>
          </p:cNvSpPr>
          <p:nvPr/>
        </p:nvSpPr>
        <p:spPr bwMode="auto">
          <a:xfrm>
            <a:off x="7138988" y="2754313"/>
            <a:ext cx="1800225" cy="719137"/>
          </a:xfrm>
          <a:prstGeom prst="rect">
            <a:avLst/>
          </a:prstGeom>
          <a:solidFill>
            <a:srgbClr val="FFCC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buSzTx/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Europe" panose="020B7200000000000000" pitchFamily="34" charset="0"/>
              </a:rPr>
              <a:t>Цех №13</a:t>
            </a:r>
          </a:p>
          <a:p>
            <a:pPr algn="ctr" eaLnBrk="1" hangingPunct="1">
              <a:buSzTx/>
              <a:buFont typeface="Wingdings" pitchFamily="2" charset="2"/>
              <a:buNone/>
            </a:pPr>
            <a:r>
              <a:rPr lang="ru-RU" altLang="ru-RU">
                <a:solidFill>
                  <a:srgbClr val="000000"/>
                </a:solidFill>
                <a:latin typeface="Europe" panose="020B7200000000000000" pitchFamily="34" charset="0"/>
              </a:rPr>
              <a:t>Транспорта</a:t>
            </a:r>
          </a:p>
          <a:p>
            <a:pPr algn="ctr" eaLnBrk="1" hangingPunct="1">
              <a:buSzTx/>
              <a:buFont typeface="Wingdings" pitchFamily="2" charset="2"/>
              <a:buNone/>
            </a:pPr>
            <a:r>
              <a:rPr lang="ru-RU" altLang="ru-RU">
                <a:solidFill>
                  <a:srgbClr val="000000"/>
                </a:solidFill>
                <a:latin typeface="Europe" panose="020B7200000000000000" pitchFamily="34" charset="0"/>
              </a:rPr>
              <a:t>и механизации</a:t>
            </a:r>
          </a:p>
        </p:txBody>
      </p:sp>
      <p:sp>
        <p:nvSpPr>
          <p:cNvPr id="98325" name="Line 26"/>
          <p:cNvSpPr>
            <a:spLocks noChangeShapeType="1"/>
          </p:cNvSpPr>
          <p:nvPr/>
        </p:nvSpPr>
        <p:spPr bwMode="auto">
          <a:xfrm flipH="1" flipV="1">
            <a:off x="4557713" y="5734050"/>
            <a:ext cx="214312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26" name="Line 27"/>
          <p:cNvSpPr>
            <a:spLocks noChangeShapeType="1"/>
          </p:cNvSpPr>
          <p:nvPr/>
        </p:nvSpPr>
        <p:spPr bwMode="auto">
          <a:xfrm flipH="1">
            <a:off x="6738938" y="4394200"/>
            <a:ext cx="220662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27" name="Line 28"/>
          <p:cNvSpPr>
            <a:spLocks noChangeShapeType="1"/>
          </p:cNvSpPr>
          <p:nvPr/>
        </p:nvSpPr>
        <p:spPr bwMode="auto">
          <a:xfrm flipV="1">
            <a:off x="6737350" y="3121025"/>
            <a:ext cx="246063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28" name="Rectangle 29"/>
          <p:cNvSpPr>
            <a:spLocks noChangeArrowheads="1"/>
          </p:cNvSpPr>
          <p:nvPr/>
        </p:nvSpPr>
        <p:spPr bwMode="auto">
          <a:xfrm>
            <a:off x="361950" y="4598988"/>
            <a:ext cx="1989138" cy="15843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3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№4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Europe" panose="020B7200000000000000" pitchFamily="34" charset="0"/>
              </a:rPr>
              <a:t>Глубокой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Europe" panose="020B7200000000000000" pitchFamily="34" charset="0"/>
              </a:rPr>
              <a:t> переработки нефти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Europe" panose="020B7200000000000000" pitchFamily="34" charset="0"/>
              </a:rPr>
              <a:t>(строится)</a:t>
            </a:r>
          </a:p>
        </p:txBody>
      </p:sp>
      <p:sp>
        <p:nvSpPr>
          <p:cNvPr id="98329" name="Line 30"/>
          <p:cNvSpPr>
            <a:spLocks noChangeShapeType="1"/>
          </p:cNvSpPr>
          <p:nvPr/>
        </p:nvSpPr>
        <p:spPr bwMode="auto">
          <a:xfrm flipH="1">
            <a:off x="8939213" y="5734050"/>
            <a:ext cx="227012" cy="158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30" name="Line 31"/>
          <p:cNvSpPr>
            <a:spLocks noChangeShapeType="1"/>
          </p:cNvSpPr>
          <p:nvPr/>
        </p:nvSpPr>
        <p:spPr bwMode="auto">
          <a:xfrm flipH="1">
            <a:off x="4564063" y="4402138"/>
            <a:ext cx="215900" cy="1587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31" name="Line 33"/>
          <p:cNvSpPr>
            <a:spLocks noChangeShapeType="1"/>
          </p:cNvSpPr>
          <p:nvPr/>
        </p:nvSpPr>
        <p:spPr bwMode="auto">
          <a:xfrm>
            <a:off x="4773613" y="2349500"/>
            <a:ext cx="4392612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32" name="Line 34"/>
          <p:cNvSpPr>
            <a:spLocks noChangeShapeType="1"/>
          </p:cNvSpPr>
          <p:nvPr/>
        </p:nvSpPr>
        <p:spPr bwMode="auto">
          <a:xfrm flipH="1">
            <a:off x="2613025" y="2347913"/>
            <a:ext cx="1588" cy="3386137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33" name="Line 35"/>
          <p:cNvSpPr>
            <a:spLocks noChangeShapeType="1"/>
          </p:cNvSpPr>
          <p:nvPr/>
        </p:nvSpPr>
        <p:spPr bwMode="auto">
          <a:xfrm flipH="1">
            <a:off x="8939213" y="4394200"/>
            <a:ext cx="227012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34" name="Line 16"/>
          <p:cNvSpPr>
            <a:spLocks noChangeShapeType="1"/>
          </p:cNvSpPr>
          <p:nvPr/>
        </p:nvSpPr>
        <p:spPr bwMode="auto">
          <a:xfrm flipH="1">
            <a:off x="9166225" y="2349500"/>
            <a:ext cx="0" cy="338613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35" name="Line 15"/>
          <p:cNvSpPr>
            <a:spLocks noChangeShapeType="1"/>
          </p:cNvSpPr>
          <p:nvPr/>
        </p:nvSpPr>
        <p:spPr bwMode="auto">
          <a:xfrm flipH="1">
            <a:off x="6959600" y="2349500"/>
            <a:ext cx="0" cy="3386138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36" name="Line 26"/>
          <p:cNvSpPr>
            <a:spLocks noChangeShapeType="1"/>
          </p:cNvSpPr>
          <p:nvPr/>
        </p:nvSpPr>
        <p:spPr bwMode="auto">
          <a:xfrm flipH="1" flipV="1">
            <a:off x="6745288" y="5735638"/>
            <a:ext cx="214312" cy="1587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98337" name="Rectangle 12"/>
          <p:cNvSpPr>
            <a:spLocks noChangeArrowheads="1"/>
          </p:cNvSpPr>
          <p:nvPr/>
        </p:nvSpPr>
        <p:spPr bwMode="auto">
          <a:xfrm>
            <a:off x="5010150" y="5211763"/>
            <a:ext cx="1728788" cy="98901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urope" panose="020B7200000000000000" pitchFamily="34" charset="0"/>
              </a:rPr>
              <a:t>Цех №16 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Водоснабжения и 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urope" panose="020B7200000000000000" pitchFamily="34" charset="0"/>
              </a:rPr>
              <a:t>водоотведения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5924550" y="1628760"/>
            <a:ext cx="948531" cy="0"/>
          </a:xfrm>
          <a:prstGeom prst="line">
            <a:avLst/>
          </a:prstGeom>
          <a:noFill/>
          <a:ln w="3175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Europe" panose="020B7200000000000000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81813" y="1171575"/>
            <a:ext cx="1727200" cy="97155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>
              <a:spcBef>
                <a:spcPct val="20000"/>
              </a:spcBef>
              <a:buClr>
                <a:srgbClr val="FED208"/>
              </a:buClr>
              <a:buSzPct val="120000"/>
              <a:buFont typeface="Arial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>
              <a:spcBef>
                <a:spcPct val="20000"/>
              </a:spcBef>
              <a:buClr>
                <a:srgbClr val="FED208"/>
              </a:buClr>
              <a:buSzPct val="96000"/>
              <a:buFont typeface="Wingdings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 dirty="0" smtClean="0">
                <a:solidFill>
                  <a:srgbClr val="000000"/>
                </a:solidFill>
                <a:latin typeface="Europe" panose="020B7200000000000000" pitchFamily="34" charset="0"/>
              </a:rPr>
              <a:t>Заводоуправление</a:t>
            </a:r>
            <a:endParaRPr lang="ru-RU" altLang="ru-RU" dirty="0">
              <a:solidFill>
                <a:srgbClr val="000000"/>
              </a:solidFill>
              <a:latin typeface="Europ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12" y="368592"/>
            <a:ext cx="8388350" cy="5969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Europe" panose="020B7200000000000000" pitchFamily="34" charset="0"/>
                <a:cs typeface="Times New Roman" panose="02020603050405020304" pitchFamily="18" charset="0"/>
              </a:rPr>
              <a:t>ПЛАНИРУЕМОЕ КОЛИЧЕСТВО ВНОВЬ СОЗДАННЫХ РАБОЧИХ МЕСТ </a:t>
            </a:r>
            <a:r>
              <a:rPr lang="ru-RU" sz="2000" dirty="0">
                <a:latin typeface="Europe" panose="020B7200000000000000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Europe" panose="020B7200000000000000" pitchFamily="34" charset="0"/>
                <a:cs typeface="Times New Roman" panose="02020603050405020304" pitchFamily="18" charset="0"/>
              </a:rPr>
              <a:t> АО «АНПЗ ВНК»</a:t>
            </a:r>
            <a:endParaRPr lang="ru-RU" sz="2000" dirty="0">
              <a:latin typeface="Europ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2424" y="1268712"/>
            <a:ext cx="4380380" cy="48215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планируется создать на АО «АНПЗ ВНК»: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производства нефтяного кокса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мест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Гидрокрекинга – 21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мест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ОЗХ Комплекса Гидрокрекинга – 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мест</a:t>
            </a:r>
          </a:p>
          <a:p>
            <a:pPr marL="0" lv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рабочее место</a:t>
            </a:r>
          </a:p>
        </p:txBody>
      </p:sp>
      <p:pic>
        <p:nvPicPr>
          <p:cNvPr id="2519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752" y="1016618"/>
            <a:ext cx="4476946" cy="270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09" name="Picture 5" descr="DSC_78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752" y="3879060"/>
            <a:ext cx="4476946" cy="251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Temp\Временные файлы Интернета\Content.Word\DSC_78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24" y="3879060"/>
            <a:ext cx="4320576" cy="2511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36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2"/>
          <p:cNvSpPr>
            <a:spLocks noGrp="1"/>
          </p:cNvSpPr>
          <p:nvPr>
            <p:ph type="title"/>
          </p:nvPr>
        </p:nvSpPr>
        <p:spPr>
          <a:xfrm>
            <a:off x="452715" y="548615"/>
            <a:ext cx="8388350" cy="719137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altLang="ru-RU" sz="2000" dirty="0">
                <a:latin typeface="Europe" panose="020B7200000000000000" pitchFamily="34" charset="0"/>
                <a:cs typeface="Times New Roman" panose="02020603050405020304" pitchFamily="18" charset="0"/>
              </a:rPr>
              <a:t>ПРОФЕССИИ, ВОСТРЕБОВАННЫЕ В АО «АНПЗ ВНК»</a:t>
            </a:r>
          </a:p>
        </p:txBody>
      </p:sp>
      <p:sp>
        <p:nvSpPr>
          <p:cNvPr id="5" name="Объект 4"/>
          <p:cNvSpPr txBox="1">
            <a:spLocks/>
          </p:cNvSpPr>
          <p:nvPr/>
        </p:nvSpPr>
        <p:spPr bwMode="auto">
          <a:xfrm>
            <a:off x="542412" y="998676"/>
            <a:ext cx="4716808" cy="540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 b="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pitchFamily="34" charset="0"/>
              <a:buChar char="•"/>
              <a:defRPr sz="1200" b="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b="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b="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 b="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0"/>
              </a:spcBef>
              <a:buNone/>
            </a:pPr>
            <a:r>
              <a:rPr lang="ru-RU" alt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Наиболее востребованные рабочие профессии </a:t>
            </a:r>
            <a:endParaRPr lang="ru-RU" altLang="ru-RU" sz="1800" dirty="0">
              <a:solidFill>
                <a:schemeClr val="tx1">
                  <a:lumMod val="65000"/>
                  <a:lumOff val="35000"/>
                </a:schemeClr>
              </a:solidFill>
              <a:latin typeface="Europe" panose="020B7200000000000000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Оператор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технологических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установок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Машинист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технологических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насосов;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Машинист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компрессорных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установок;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Оператор товарный;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Лаборант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химического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анализа;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Слесарь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по ремонту технологических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установок;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Аппаратчик </a:t>
            </a:r>
            <a:r>
              <a:rPr lang="ru-RU" alt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воздухоразделения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Аппаратчик </a:t>
            </a:r>
            <a:r>
              <a:rPr lang="ru-RU" alt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химводоочистки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Слесарь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ремонтник;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Пробоотборщик;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Электромонтер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по ремонту и обслуживанию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электрооборудования;</a:t>
            </a:r>
          </a:p>
          <a:p>
            <a:pPr>
              <a:spcBef>
                <a:spcPts val="1500"/>
              </a:spcBef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Токарь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urope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500"/>
              </a:spcBef>
            </a:pPr>
            <a:endParaRPr lang="ru-RU" altLang="ru-RU" sz="1400" dirty="0" smtClean="0">
              <a:solidFill>
                <a:schemeClr val="tx1"/>
              </a:solidFill>
              <a:latin typeface="Europe" panose="020B7200000000000000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477" y="1130689"/>
            <a:ext cx="3005924" cy="1840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478" y="4814858"/>
            <a:ext cx="3014588" cy="1994544"/>
          </a:xfrm>
          <a:prstGeom prst="rect">
            <a:avLst/>
          </a:prstGeom>
        </p:spPr>
      </p:pic>
      <p:pic>
        <p:nvPicPr>
          <p:cNvPr id="251906" name="Picture 2" descr="C:\Users\Klass-top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477" y="2807936"/>
            <a:ext cx="3005924" cy="20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2750" y="1718772"/>
            <a:ext cx="4380380" cy="45297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Добровольное медицинское страхование, страхование от несчастных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случаев</a:t>
            </a:r>
            <a:r>
              <a:rPr lang="en-US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;</a:t>
            </a:r>
            <a:endParaRPr lang="ru-RU" alt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Europe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Санаторно-курортное оздоровление, Оздоровление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в ДОЛ «</a:t>
            </a:r>
            <a:r>
              <a:rPr lang="ru-RU" alt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Шира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Образовательные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беспроцентные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займы</a:t>
            </a:r>
            <a:r>
              <a:rPr lang="en-US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;</a:t>
            </a:r>
            <a:endParaRPr lang="ru-RU" alt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Europe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Предоставление работникам жилых помещений в наем (служебное жилье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)</a:t>
            </a:r>
            <a:r>
              <a:rPr lang="en-US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;</a:t>
            </a:r>
            <a:endParaRPr lang="ru-RU" altLang="ru-RU" sz="1600" dirty="0">
              <a:solidFill>
                <a:schemeClr val="tx1">
                  <a:lumMod val="75000"/>
                  <a:lumOff val="25000"/>
                </a:schemeClr>
              </a:solidFill>
              <a:latin typeface="Europe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Предоставление работникам целевых займов при ипотечном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кредитовании</a:t>
            </a:r>
            <a:r>
              <a:rPr lang="en-US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;</a:t>
            </a:r>
            <a:endParaRPr lang="ru-RU" altLang="ru-RU" sz="1600" dirty="0">
              <a:solidFill>
                <a:schemeClr val="tx1">
                  <a:lumMod val="75000"/>
                  <a:lumOff val="25000"/>
                </a:schemeClr>
              </a:solidFill>
              <a:latin typeface="Europe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Программа «Управляй здоровьем – живи дольше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!»</a:t>
            </a:r>
          </a:p>
          <a:p>
            <a:pPr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urope" panose="020B7200000000000000" pitchFamily="34" charset="0"/>
              </a:rPr>
              <a:t>НПФ «Эволюция».</a:t>
            </a:r>
            <a:endParaRPr lang="ru-RU" altLang="ru-RU" sz="1600" dirty="0">
              <a:solidFill>
                <a:schemeClr val="tx1">
                  <a:lumMod val="75000"/>
                  <a:lumOff val="25000"/>
                </a:schemeClr>
              </a:solidFill>
              <a:latin typeface="Europe" panose="020B7200000000000000" pitchFamily="34" charset="0"/>
            </a:endParaRPr>
          </a:p>
          <a:p>
            <a:endParaRPr lang="ru-RU" altLang="ru-RU" sz="1400" dirty="0">
              <a:solidFill>
                <a:srgbClr val="002060"/>
              </a:solidFill>
              <a:latin typeface="Europe" panose="020B7200000000000000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ru-RU" altLang="ru-RU" sz="1400" dirty="0" smtClean="0">
              <a:solidFill>
                <a:srgbClr val="002060"/>
              </a:solidFill>
              <a:latin typeface="Europe" panose="020B7200000000000000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ru-RU" altLang="ru-RU" sz="1400" dirty="0">
              <a:solidFill>
                <a:srgbClr val="002060"/>
              </a:solidFill>
              <a:latin typeface="Europe" panose="020B7200000000000000" pitchFamily="34" charset="0"/>
            </a:endParaRPr>
          </a:p>
          <a:p>
            <a:endParaRPr lang="en-US" altLang="ru-RU" sz="1400" dirty="0">
              <a:solidFill>
                <a:srgbClr val="002060"/>
              </a:solidFill>
              <a:latin typeface="Europe" panose="020B7200000000000000" pitchFamily="34" charset="0"/>
            </a:endParaRPr>
          </a:p>
          <a:p>
            <a:endParaRPr lang="ru-RU" sz="1400" dirty="0">
              <a:latin typeface="Europe" panose="020B7200000000000000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2400" y="368592"/>
            <a:ext cx="83883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altLang="ru-RU" sz="2000" dirty="0"/>
              <a:t>СОЦИАЛЬНЫЕ ПРОГРАММЫ АО «АНПЗ ВНК»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485" y="1407163"/>
            <a:ext cx="3347678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081" y="3988041"/>
            <a:ext cx="2285879" cy="5857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7" r="4800"/>
          <a:stretch/>
        </p:blipFill>
        <p:spPr>
          <a:xfrm>
            <a:off x="5750468" y="4573798"/>
            <a:ext cx="3306695" cy="21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38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0" y="278580"/>
            <a:ext cx="8388350" cy="5969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Europe" panose="020B7200000000000000" pitchFamily="34" charset="0"/>
                <a:cs typeface="Times New Roman" pitchFamily="18" charset="0"/>
              </a:rPr>
              <a:t>ПРЕДЛАГАЕМЫЙ УРОВЕНЬ ЗАРАБОТНОЙ ПЛАТЫ </a:t>
            </a:r>
            <a:br>
              <a:rPr lang="ru-RU" sz="2000" dirty="0" smtClean="0">
                <a:latin typeface="Europe" panose="020B7200000000000000" pitchFamily="34" charset="0"/>
                <a:cs typeface="Times New Roman" pitchFamily="18" charset="0"/>
              </a:rPr>
            </a:br>
            <a:r>
              <a:rPr lang="ru-RU" sz="2000" dirty="0" smtClean="0">
                <a:latin typeface="Europe" panose="020B7200000000000000" pitchFamily="34" charset="0"/>
                <a:cs typeface="Times New Roman" pitchFamily="18" charset="0"/>
              </a:rPr>
              <a:t>ПО ОСНОВНЫМ РАБОЧИМ ПРОФЕССИЯМ</a:t>
            </a:r>
            <a:endParaRPr lang="ru-RU" sz="2000" dirty="0">
              <a:latin typeface="Europe" panose="020B7200000000000000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8124166"/>
              </p:ext>
            </p:extLst>
          </p:nvPr>
        </p:nvGraphicFramePr>
        <p:xfrm>
          <a:off x="632426" y="1268712"/>
          <a:ext cx="8821175" cy="50406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509757"/>
                <a:gridCol w="1085421"/>
                <a:gridCol w="1085421"/>
                <a:gridCol w="1085421"/>
                <a:gridCol w="1085421"/>
                <a:gridCol w="969734"/>
              </a:tblGrid>
              <a:tr h="8292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Профессия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Начальный уровень ЗП с учетом допуска к самостоятельной работе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ЗП после пуска объекта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4 разряд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 разряд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4 разряд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 разряд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6 разряд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6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 Машинист компрессорных установок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44 131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52 083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61 897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73 434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84 758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 Машинист технологических насосов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44 955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53 067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59 608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70 589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-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 Оператор технологических установок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48 795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57 660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-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92 874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106 788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 Лаборант химического анализа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38 370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45 193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51 327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60 688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 Оператор товарный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44 955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53 067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59 608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70 589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9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 Электромонтер по ремонту и обслуживанию электрооборудования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42 760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50 442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56 847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67 289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77 458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5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 Слесарь по ремонту технологических установок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44 680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52 739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59 263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70 177</a:t>
                      </a:r>
                      <a:endParaRPr lang="ru-RU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Europe" panose="020B7200000000000000" pitchFamily="34" charset="0"/>
                        </a:rPr>
                        <a:t>80 807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Europe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7815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altLang="ru-RU" sz="2000" b="1">
                <a:latin typeface="Europe" pitchFamily="2" charset="0"/>
              </a:rPr>
              <a:t>Как правильно заполнить резюме?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2" y="1052513"/>
            <a:ext cx="4535488" cy="55467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961063" y="6165850"/>
            <a:ext cx="3744912" cy="4333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Отправить резюме на эл. адрес </a:t>
            </a:r>
            <a:r>
              <a:rPr lang="en-US" sz="1000" b="1" dirty="0">
                <a:solidFill>
                  <a:prstClr val="black"/>
                </a:solidFill>
                <a:hlinkClick r:id="rId4"/>
              </a:rPr>
              <a:t>resume@achnpz.ru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961063" y="5511800"/>
            <a:ext cx="3744912" cy="54133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Поставить отметку о согласии на обработку персональных данных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961063" y="3933825"/>
            <a:ext cx="3744912" cy="66516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При наличии трудовой деятельности – указать периоды работы, место и должность.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При отсутствии трудового опыта – указать место прохождения практики на заводе.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961063" y="4692650"/>
            <a:ext cx="3744912" cy="68103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Указать личные достижения, участие в конференциях и конкурсах, увлечения и хобби, наличие водительского удостоверения, служба в армии.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961063" y="3279775"/>
            <a:ext cx="3744912" cy="54133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Обязательно указать номер телефона! При изменении номера телефона необходимо обновить резюме!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961063" y="2393950"/>
            <a:ext cx="3744912" cy="66516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При наличии дополнительного образования обязательно указать разряд (строго в соответствии с квалификационным удостоверением)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953000" y="1195388"/>
            <a:ext cx="893763" cy="242887"/>
          </a:xfrm>
          <a:prstGeom prst="rightArrow">
            <a:avLst/>
          </a:prstGeom>
          <a:solidFill>
            <a:srgbClr val="FED208"/>
          </a:solidFill>
          <a:ln>
            <a:solidFill>
              <a:srgbClr val="FED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8500">
              <a:solidFill>
                <a:prstClr val="white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61063" y="1020763"/>
            <a:ext cx="3744912" cy="5413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Прикрепить фотографию (в деловом стиле!)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961063" y="1692275"/>
            <a:ext cx="3744912" cy="54133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Обязательно указать год окончания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ru-RU" sz="1000" b="1" dirty="0">
                <a:solidFill>
                  <a:prstClr val="black"/>
                </a:solidFill>
              </a:rPr>
              <a:t>учебного заведения, специальность и квалификацию (строго в соответствии с дипломом)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940300" y="3541713"/>
            <a:ext cx="895350" cy="241300"/>
          </a:xfrm>
          <a:prstGeom prst="rightArrow">
            <a:avLst/>
          </a:prstGeom>
          <a:solidFill>
            <a:srgbClr val="FED208"/>
          </a:solidFill>
          <a:ln>
            <a:solidFill>
              <a:srgbClr val="FED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8500">
              <a:solidFill>
                <a:prstClr val="white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4953000" y="4024313"/>
            <a:ext cx="893763" cy="241300"/>
          </a:xfrm>
          <a:prstGeom prst="rightArrow">
            <a:avLst/>
          </a:prstGeom>
          <a:solidFill>
            <a:srgbClr val="FED208"/>
          </a:solidFill>
          <a:ln>
            <a:solidFill>
              <a:srgbClr val="FED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8500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973326" y="4692650"/>
            <a:ext cx="893763" cy="242888"/>
          </a:xfrm>
          <a:prstGeom prst="rightArrow">
            <a:avLst/>
          </a:prstGeom>
          <a:solidFill>
            <a:srgbClr val="FED208"/>
          </a:solidFill>
          <a:ln>
            <a:solidFill>
              <a:srgbClr val="FED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8500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953000" y="5661025"/>
            <a:ext cx="893763" cy="242888"/>
          </a:xfrm>
          <a:prstGeom prst="rightArrow">
            <a:avLst/>
          </a:prstGeom>
          <a:solidFill>
            <a:srgbClr val="FED208"/>
          </a:solidFill>
          <a:ln>
            <a:solidFill>
              <a:srgbClr val="FED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8500">
              <a:solidFill>
                <a:prstClr val="white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953000" y="6261100"/>
            <a:ext cx="893763" cy="241300"/>
          </a:xfrm>
          <a:prstGeom prst="rightArrow">
            <a:avLst/>
          </a:prstGeom>
          <a:solidFill>
            <a:srgbClr val="FED208"/>
          </a:solidFill>
          <a:ln>
            <a:solidFill>
              <a:srgbClr val="FED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8500">
              <a:solidFill>
                <a:prstClr val="white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4970463" y="2727325"/>
            <a:ext cx="893762" cy="241300"/>
          </a:xfrm>
          <a:prstGeom prst="rightArrow">
            <a:avLst/>
          </a:prstGeom>
          <a:solidFill>
            <a:srgbClr val="FED208"/>
          </a:solidFill>
          <a:ln>
            <a:solidFill>
              <a:srgbClr val="FED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8500">
              <a:solidFill>
                <a:prstClr val="white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953000" y="1982788"/>
            <a:ext cx="893763" cy="242887"/>
          </a:xfrm>
          <a:prstGeom prst="rightArrow">
            <a:avLst/>
          </a:prstGeom>
          <a:solidFill>
            <a:srgbClr val="FED208"/>
          </a:solidFill>
          <a:ln>
            <a:solidFill>
              <a:srgbClr val="FED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8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5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" y="1449388"/>
            <a:ext cx="8910638" cy="41672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80000"/>
              <a:defRPr/>
            </a:pPr>
            <a:endParaRPr lang="en-US" sz="2000" b="1" dirty="0" smtClean="0">
              <a:solidFill>
                <a:srgbClr val="3D464A"/>
              </a:solidFill>
              <a:latin typeface="Europe" panose="020B7200000000000000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ru-RU" sz="2000" b="1" dirty="0" smtClean="0">
                <a:solidFill>
                  <a:srgbClr val="3D464A"/>
                </a:solidFill>
                <a:latin typeface="Europe" panose="020B7200000000000000" pitchFamily="34" charset="0"/>
                <a:ea typeface="+mj-ea"/>
                <a:cs typeface="Arial" panose="020B0604020202020204" pitchFamily="34" charset="0"/>
              </a:rPr>
              <a:t>Контакты </a:t>
            </a:r>
            <a:r>
              <a:rPr lang="ru-RU" sz="2000" b="1" dirty="0">
                <a:solidFill>
                  <a:srgbClr val="3D464A"/>
                </a:solidFill>
                <a:latin typeface="Europe" panose="020B7200000000000000" pitchFamily="34" charset="0"/>
                <a:ea typeface="+mj-ea"/>
                <a:cs typeface="Arial" panose="020B0604020202020204" pitchFamily="34" charset="0"/>
              </a:rPr>
              <a:t>работников кадровой службы </a:t>
            </a: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ru-RU" sz="2000" b="1" dirty="0">
                <a:solidFill>
                  <a:srgbClr val="3D464A"/>
                </a:solidFill>
                <a:latin typeface="Europe" panose="020B7200000000000000" pitchFamily="34" charset="0"/>
                <a:ea typeface="+mj-ea"/>
                <a:cs typeface="Arial" panose="020B0604020202020204" pitchFamily="34" charset="0"/>
              </a:rPr>
              <a:t>АО «АНПЗ ВНК»</a:t>
            </a:r>
          </a:p>
          <a:p>
            <a:pPr algn="ctr">
              <a:spcBef>
                <a:spcPct val="20000"/>
              </a:spcBef>
              <a:buSzPct val="80000"/>
              <a:defRPr/>
            </a:pPr>
            <a:endParaRPr lang="ru-RU" b="1" dirty="0">
              <a:solidFill>
                <a:srgbClr val="3D464A"/>
              </a:solidFill>
              <a:latin typeface="Europe" panose="020B7200000000000000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ru-RU" b="1" dirty="0" smtClean="0">
                <a:solidFill>
                  <a:srgbClr val="3D464A"/>
                </a:solidFill>
                <a:latin typeface="Europe" panose="020B7200000000000000" pitchFamily="34" charset="0"/>
                <a:ea typeface="Calibri"/>
                <a:cs typeface="Arial" panose="020B0604020202020204" pitchFamily="34" charset="0"/>
              </a:rPr>
              <a:t>Стрельцова </a:t>
            </a:r>
            <a:r>
              <a:rPr lang="ru-RU" b="1" dirty="0">
                <a:solidFill>
                  <a:srgbClr val="3D464A"/>
                </a:solidFill>
                <a:latin typeface="Europe" panose="020B7200000000000000" pitchFamily="34" charset="0"/>
                <a:ea typeface="Calibri"/>
                <a:cs typeface="Arial" panose="020B0604020202020204" pitchFamily="34" charset="0"/>
              </a:rPr>
              <a:t>Марина Александровна </a:t>
            </a:r>
          </a:p>
          <a:p>
            <a:pPr algn="ctr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ru-RU" sz="1600" dirty="0">
                <a:solidFill>
                  <a:srgbClr val="3D464A"/>
                </a:solidFill>
                <a:latin typeface="Europe" panose="020B7200000000000000" pitchFamily="34" charset="0"/>
                <a:ea typeface="Calibri"/>
                <a:cs typeface="Arial" panose="020B0604020202020204" pitchFamily="34" charset="0"/>
              </a:rPr>
              <a:t>ведущий специалист </a:t>
            </a:r>
            <a:r>
              <a:rPr lang="ru-RU" sz="1600" dirty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отдела обеспечения персоналом</a:t>
            </a: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ru-RU" sz="1600" dirty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телефон </a:t>
            </a:r>
            <a:r>
              <a:rPr lang="ru-RU" sz="1600" b="1" dirty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8 </a:t>
            </a:r>
            <a:r>
              <a:rPr lang="en-US" sz="1600" b="1" dirty="0" smtClean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965</a:t>
            </a:r>
            <a:r>
              <a:rPr lang="en-US" sz="1600" b="1" dirty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916 29 69</a:t>
            </a:r>
            <a:r>
              <a:rPr lang="ru-RU" sz="1600" b="1" dirty="0" smtClean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, 8 (39159) 5-36-26</a:t>
            </a:r>
            <a:endParaRPr lang="ru-RU" sz="1600" b="1" dirty="0">
              <a:solidFill>
                <a:srgbClr val="3D464A"/>
              </a:solidFill>
              <a:latin typeface="Europe" panose="020B7200000000000000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endParaRPr lang="ru-RU" sz="1600" dirty="0" smtClean="0">
              <a:solidFill>
                <a:srgbClr val="3D464A"/>
              </a:solidFill>
              <a:latin typeface="Europe" panose="020B7200000000000000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ru-RU" sz="1600" dirty="0" smtClean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1600" dirty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почта </a:t>
            </a:r>
            <a:r>
              <a:rPr lang="en-US" sz="1600" dirty="0" smtClean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  <a:hlinkClick r:id="rId4"/>
              </a:rPr>
              <a:t>MAStreltsova@anpz.rosneft.ru</a:t>
            </a:r>
            <a:endParaRPr lang="ru-RU" sz="1600" dirty="0" smtClean="0">
              <a:solidFill>
                <a:srgbClr val="3D464A"/>
              </a:solidFill>
              <a:latin typeface="Europe" panose="020B7200000000000000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endParaRPr lang="ru-RU" sz="1600" dirty="0">
              <a:solidFill>
                <a:srgbClr val="3D464A"/>
              </a:solidFill>
              <a:latin typeface="Europe" panose="020B7200000000000000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ru-RU" sz="1600" b="1" dirty="0" smtClean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Резюме направлять на электронный адрес</a:t>
            </a:r>
            <a:r>
              <a:rPr lang="ru-RU" sz="1600" b="1" dirty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:</a:t>
            </a:r>
            <a:r>
              <a:rPr lang="ru-RU" sz="1600" b="1" dirty="0" smtClean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</a:rPr>
              <a:t> </a:t>
            </a:r>
            <a:endParaRPr lang="en-US" sz="1600" b="1" dirty="0" smtClean="0">
              <a:solidFill>
                <a:srgbClr val="3D464A"/>
              </a:solidFill>
              <a:latin typeface="Europe" panose="020B7200000000000000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en-US" sz="3200" b="1" dirty="0" smtClean="0">
                <a:solidFill>
                  <a:srgbClr val="3D464A"/>
                </a:solidFill>
                <a:latin typeface="Europe" panose="020B7200000000000000" pitchFamily="34" charset="0"/>
                <a:cs typeface="Arial" panose="020B0604020202020204" pitchFamily="34" charset="0"/>
                <a:hlinkClick r:id="rId5"/>
              </a:rPr>
              <a:t>resume@achnpz.ru</a:t>
            </a:r>
            <a:endParaRPr lang="en-US" sz="3200" b="1" dirty="0" smtClean="0">
              <a:solidFill>
                <a:srgbClr val="3D464A"/>
              </a:solidFill>
              <a:latin typeface="Europe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70528</TotalTime>
  <Words>544</Words>
  <Application>Microsoft Office PowerPoint</Application>
  <PresentationFormat>Лист A4 (210x297 мм)</PresentationFormat>
  <Paragraphs>144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1_Оформление по умолчанию</vt:lpstr>
      <vt:lpstr>внутренний слайд</vt:lpstr>
      <vt:lpstr>1_внутренний слайд</vt:lpstr>
      <vt:lpstr>2_внутренний слайд</vt:lpstr>
      <vt:lpstr>3_внутренний слайд</vt:lpstr>
      <vt:lpstr>2_Оформление по умолчанию</vt:lpstr>
      <vt:lpstr>4_внутренний слайд</vt:lpstr>
      <vt:lpstr>3_Оформление по умолчанию</vt:lpstr>
      <vt:lpstr>5_внутренний слайд</vt:lpstr>
      <vt:lpstr>4_Оформление по умолчанию</vt:lpstr>
      <vt:lpstr>6_внутренний слайд</vt:lpstr>
      <vt:lpstr>7_внутренний слайд</vt:lpstr>
      <vt:lpstr>8_внутренний слайд</vt:lpstr>
      <vt:lpstr>9_внутренний слайд</vt:lpstr>
      <vt:lpstr>10_внутренний слайд</vt:lpstr>
      <vt:lpstr>Слайд 1</vt:lpstr>
      <vt:lpstr>ПРОИЗВОДСТВЕННАЯ СТРУКТУРА АО «АНПЗ ВНК»</vt:lpstr>
      <vt:lpstr>ПЛАНИРУЕМОЕ КОЛИЧЕСТВО ВНОВЬ СОЗДАННЫХ РАБОЧИХ МЕСТ В АО «АНПЗ ВНК»</vt:lpstr>
      <vt:lpstr>ПРОФЕССИИ, ВОСТРЕБОВАННЫЕ В АО «АНПЗ ВНК»</vt:lpstr>
      <vt:lpstr>Слайд 5</vt:lpstr>
      <vt:lpstr>ПРЕДЛАГАЕМЫЙ УРОВЕНЬ ЗАРАБОТНОЙ ПЛАТЫ  ПО ОСНОВНЫМ РАБОЧИМ ПРОФЕССИЯМ</vt:lpstr>
      <vt:lpstr>Как правильно заполнить резюме?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User</cp:lastModifiedBy>
  <cp:revision>4661</cp:revision>
  <cp:lastPrinted>2018-10-31T08:34:48Z</cp:lastPrinted>
  <dcterms:created xsi:type="dcterms:W3CDTF">2005-07-11T12:27:36Z</dcterms:created>
  <dcterms:modified xsi:type="dcterms:W3CDTF">2021-04-14T07:11:06Z</dcterms:modified>
</cp:coreProperties>
</file>