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301" r:id="rId2"/>
    <p:sldId id="300" r:id="rId3"/>
    <p:sldId id="302" r:id="rId4"/>
    <p:sldId id="303" r:id="rId5"/>
    <p:sldId id="293" r:id="rId6"/>
    <p:sldId id="258" r:id="rId7"/>
    <p:sldId id="296" r:id="rId8"/>
    <p:sldId id="297" r:id="rId9"/>
    <p:sldId id="283" r:id="rId10"/>
    <p:sldId id="257" r:id="rId11"/>
    <p:sldId id="299" r:id="rId12"/>
    <p:sldId id="298" r:id="rId13"/>
    <p:sldId id="292" r:id="rId14"/>
    <p:sldId id="304" r:id="rId15"/>
    <p:sldId id="288" r:id="rId16"/>
  </p:sldIdLst>
  <p:sldSz cx="10691813" cy="7559675"/>
  <p:notesSz cx="6797675" cy="9928225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3D85"/>
    <a:srgbClr val="C323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902"/>
    <p:restoredTop sz="94618"/>
  </p:normalViewPr>
  <p:slideViewPr>
    <p:cSldViewPr snapToGrid="0" snapToObjects="1">
      <p:cViewPr varScale="1">
        <p:scale>
          <a:sx n="69" d="100"/>
          <a:sy n="69" d="100"/>
        </p:scale>
        <p:origin x="-756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9CFAE-2D29-4394-A6CB-0614AFD32B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84572-7962-45A4-AE56-F3DE0422DB8F}">
      <dgm:prSet phldrT="[Текст]" custT="1"/>
      <dgm:spPr/>
      <dgm:t>
        <a:bodyPr/>
        <a:lstStyle/>
        <a:p>
          <a:r>
            <a:rPr lang="ru-RU" sz="1500" b="0" i="0" spc="-5" baseline="0" dirty="0" smtClean="0">
              <a:solidFill>
                <a:schemeClr val="bg1"/>
              </a:solidFill>
              <a:latin typeface="Arial Black" panose="020B0A04020102020204" pitchFamily="34" charset="0"/>
              <a:cs typeface="Arial"/>
            </a:rPr>
            <a:t>Владимир Путин, Президент Российской Федерации: </a:t>
          </a:r>
        </a:p>
        <a:p>
          <a:r>
            <a:rPr lang="ru-RU" sz="1500" b="0" i="0" spc="-5" baseline="0" dirty="0" smtClean="0">
              <a:solidFill>
                <a:schemeClr val="bg1"/>
              </a:solidFill>
              <a:latin typeface="Arial"/>
              <a:cs typeface="Arial"/>
            </a:rPr>
            <a:t>«</a:t>
          </a:r>
          <a:r>
            <a:rPr lang="en-US" sz="1500" b="0" i="0" spc="-5" baseline="0" dirty="0" smtClean="0">
              <a:solidFill>
                <a:schemeClr val="bg1"/>
              </a:solidFill>
              <a:latin typeface="Arial"/>
              <a:cs typeface="Arial"/>
            </a:rPr>
            <a:t>WorldSkills – </a:t>
          </a:r>
          <a:r>
            <a:rPr lang="ru-RU" sz="1500" b="0" i="0" spc="-5" baseline="0" dirty="0" smtClean="0">
              <a:solidFill>
                <a:schemeClr val="bg1"/>
              </a:solidFill>
              <a:latin typeface="Arial"/>
              <a:cs typeface="Arial"/>
            </a:rPr>
            <a:t>один из важнейших инструментов повышения престижа рабочих профессий, и мы относимся к этому с большим уважением и большим вниманием. В этой связи просил бы Правительство, Министерство образования и науки обеспечить безусловное выполнение всех поручений по развитию движения </a:t>
          </a:r>
          <a:r>
            <a:rPr lang="en-US" sz="1500" b="0" i="0" spc="-5" baseline="0" dirty="0" smtClean="0">
              <a:solidFill>
                <a:schemeClr val="bg1"/>
              </a:solidFill>
              <a:latin typeface="Arial"/>
              <a:cs typeface="Arial"/>
            </a:rPr>
            <a:t>WorldSkills</a:t>
          </a:r>
          <a:r>
            <a:rPr lang="ru-RU" sz="1500" b="0" i="0" spc="-5" baseline="0" dirty="0" smtClean="0">
              <a:solidFill>
                <a:schemeClr val="bg1"/>
              </a:solidFill>
              <a:latin typeface="Arial"/>
              <a:cs typeface="Arial"/>
            </a:rPr>
            <a:t> в России, включая организацию чемпионата мира по рабочим профессиям, который должен пройти у нас в Казани в 2019 году»  </a:t>
          </a:r>
          <a:endParaRPr lang="ru-RU" sz="1500" b="0" i="0" baseline="0" dirty="0">
            <a:solidFill>
              <a:schemeClr val="bg1"/>
            </a:solidFill>
          </a:endParaRPr>
        </a:p>
      </dgm:t>
    </dgm:pt>
    <dgm:pt modelId="{F97F086E-CA0F-4A16-A4E2-0EB90B9AD8C4}" type="parTrans" cxnId="{E1B1B012-55EF-4D53-8DDC-945DBBB72F0D}">
      <dgm:prSet/>
      <dgm:spPr/>
      <dgm:t>
        <a:bodyPr/>
        <a:lstStyle/>
        <a:p>
          <a:endParaRPr lang="ru-RU"/>
        </a:p>
      </dgm:t>
    </dgm:pt>
    <dgm:pt modelId="{CDC2FFF7-BBE1-4AE2-99AC-871891907B8F}" type="sibTrans" cxnId="{E1B1B012-55EF-4D53-8DDC-945DBBB72F0D}">
      <dgm:prSet/>
      <dgm:spPr/>
      <dgm:t>
        <a:bodyPr/>
        <a:lstStyle/>
        <a:p>
          <a:endParaRPr lang="ru-RU"/>
        </a:p>
      </dgm:t>
    </dgm:pt>
    <dgm:pt modelId="{6BCAB116-636E-4A97-BFD6-2A6FB873F775}">
      <dgm:prSet/>
      <dgm:spPr/>
      <dgm:t>
        <a:bodyPr/>
        <a:lstStyle/>
        <a:p>
          <a:r>
            <a:rPr lang="ru-RU" b="0" spc="-2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Международное</a:t>
          </a:r>
          <a:r>
            <a:rPr lang="ru-RU" b="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b="0" spc="-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движение</a:t>
          </a:r>
          <a:r>
            <a:rPr lang="ru-RU" b="0" spc="-3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b="0" spc="-2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WorldSkills </a:t>
          </a:r>
          <a:r>
            <a:rPr lang="ru-RU" b="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b="0" spc="-40" dirty="0" smtClean="0">
              <a:solidFill>
                <a:srgbClr val="FFFFFF"/>
              </a:solidFill>
              <a:latin typeface="Arial"/>
              <a:cs typeface="Arial"/>
            </a:rPr>
            <a:t>способствует </a:t>
          </a:r>
          <a:r>
            <a:rPr lang="ru-RU" b="0" spc="-5" dirty="0" smtClean="0">
              <a:solidFill>
                <a:srgbClr val="FFFFFF"/>
              </a:solidFill>
              <a:latin typeface="Arial"/>
              <a:cs typeface="Arial"/>
            </a:rPr>
            <a:t>повышению</a:t>
          </a:r>
          <a:r>
            <a:rPr lang="ru-RU" b="0" spc="3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b="0" spc="-5" dirty="0" smtClean="0">
              <a:solidFill>
                <a:srgbClr val="FFFFFF"/>
              </a:solidFill>
              <a:latin typeface="Arial"/>
              <a:cs typeface="Arial"/>
            </a:rPr>
            <a:t>престижа</a:t>
          </a:r>
          <a:r>
            <a:rPr lang="ru-RU" b="0" spc="-1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b="0" spc="-25" dirty="0" smtClean="0">
              <a:solidFill>
                <a:srgbClr val="FFFFFF"/>
              </a:solidFill>
              <a:latin typeface="Arial"/>
              <a:cs typeface="Arial"/>
            </a:rPr>
            <a:t>рабочих </a:t>
          </a:r>
          <a:r>
            <a:rPr lang="ru-RU" b="0" dirty="0" smtClean="0">
              <a:solidFill>
                <a:srgbClr val="FFFFFF"/>
              </a:solidFill>
              <a:latin typeface="Arial"/>
              <a:cs typeface="Arial"/>
            </a:rPr>
            <a:t> профессий, </a:t>
          </a:r>
          <a:r>
            <a:rPr lang="ru-RU" b="0" spc="-45" dirty="0" smtClean="0">
              <a:solidFill>
                <a:srgbClr val="FFFFFF"/>
              </a:solidFill>
              <a:latin typeface="Arial"/>
              <a:cs typeface="Arial"/>
            </a:rPr>
            <a:t>мотивирует</a:t>
          </a:r>
          <a:r>
            <a:rPr lang="ru-RU" b="0" spc="-1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b="0" spc="-40" dirty="0" smtClean="0">
              <a:solidFill>
                <a:srgbClr val="FFFFFF"/>
              </a:solidFill>
              <a:latin typeface="Arial"/>
              <a:cs typeface="Arial"/>
            </a:rPr>
            <a:t>молодежь</a:t>
          </a:r>
          <a:r>
            <a:rPr lang="ru-RU" b="0" spc="-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b="0" dirty="0" smtClean="0">
              <a:solidFill>
                <a:srgbClr val="FFFFFF"/>
              </a:solidFill>
              <a:latin typeface="Arial"/>
              <a:cs typeface="Arial"/>
            </a:rPr>
            <a:t>на  </a:t>
          </a:r>
          <a:r>
            <a:rPr lang="ru-RU" b="0" spc="-5" dirty="0" smtClean="0">
              <a:solidFill>
                <a:srgbClr val="FFFFFF"/>
              </a:solidFill>
              <a:latin typeface="Arial"/>
              <a:cs typeface="Arial"/>
            </a:rPr>
            <a:t>достижение профессиональных</a:t>
          </a:r>
          <a:r>
            <a:rPr lang="ru-RU" b="0" spc="-7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b="0" spc="-40" dirty="0" smtClean="0">
              <a:solidFill>
                <a:srgbClr val="FFFFFF"/>
              </a:solidFill>
              <a:latin typeface="Arial"/>
              <a:cs typeface="Arial"/>
            </a:rPr>
            <a:t>успехов.</a:t>
          </a:r>
        </a:p>
        <a:p>
          <a:r>
            <a:rPr lang="en-US" spc="-20" dirty="0" smtClean="0">
              <a:solidFill>
                <a:srgbClr val="FFFFFF"/>
              </a:solidFill>
              <a:latin typeface="Arial"/>
              <a:cs typeface="Arial"/>
            </a:rPr>
            <a:t>WorldSkills </a:t>
          </a:r>
          <a:r>
            <a:rPr lang="ru-RU" spc="-25" dirty="0" smtClean="0">
              <a:solidFill>
                <a:srgbClr val="FFFFFF"/>
              </a:solidFill>
              <a:latin typeface="Arial"/>
              <a:cs typeface="Arial"/>
            </a:rPr>
            <a:t>играет</a:t>
          </a:r>
          <a:r>
            <a:rPr lang="ru-RU" spc="-1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pc="-5" dirty="0" smtClean="0">
              <a:solidFill>
                <a:srgbClr val="FFFFFF"/>
              </a:solidFill>
              <a:latin typeface="Arial"/>
              <a:cs typeface="Arial"/>
            </a:rPr>
            <a:t>колоссальное </a:t>
          </a:r>
          <a:r>
            <a:rPr lang="ru-RU" spc="-25" dirty="0" smtClean="0">
              <a:solidFill>
                <a:srgbClr val="FFFFFF"/>
              </a:solidFill>
              <a:latin typeface="Arial"/>
              <a:cs typeface="Arial"/>
            </a:rPr>
            <a:t>значение </a:t>
          </a:r>
          <a:r>
            <a:rPr lang="ru-RU" spc="-5" dirty="0" smtClean="0">
              <a:solidFill>
                <a:srgbClr val="FFFFFF"/>
              </a:solidFill>
              <a:latin typeface="Arial"/>
              <a:cs typeface="Arial"/>
            </a:rPr>
            <a:t>для </a:t>
          </a:r>
          <a:r>
            <a:rPr lang="ru-RU" b="1" spc="2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развития</a:t>
          </a:r>
          <a:r>
            <a:rPr lang="ru-RU" b="1" spc="-9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b="1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экономики  </a:t>
          </a:r>
          <a:r>
            <a:rPr lang="ru-RU" b="1" spc="-1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и </a:t>
          </a:r>
          <a:r>
            <a:rPr lang="ru-RU" b="1" spc="-5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высокотехнологичных  отраслей</a:t>
          </a:r>
          <a:r>
            <a:rPr lang="ru-RU" b="1" spc="-4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b="1" spc="-3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промышленности</a:t>
          </a:r>
          <a:endParaRPr lang="ru-RU" baseline="0" dirty="0">
            <a:latin typeface="Arial Black" panose="020B0A04020102020204" pitchFamily="34" charset="0"/>
          </a:endParaRPr>
        </a:p>
      </dgm:t>
    </dgm:pt>
    <dgm:pt modelId="{01EAA37C-AB3D-4701-BDAE-00E31F3D7333}" type="parTrans" cxnId="{410A78A2-06AD-44E6-B6DB-64CBED38182D}">
      <dgm:prSet/>
      <dgm:spPr/>
      <dgm:t>
        <a:bodyPr/>
        <a:lstStyle/>
        <a:p>
          <a:endParaRPr lang="ru-RU"/>
        </a:p>
      </dgm:t>
    </dgm:pt>
    <dgm:pt modelId="{C824DC7F-4E15-42C8-A3D2-F0285E258212}" type="sibTrans" cxnId="{410A78A2-06AD-44E6-B6DB-64CBED38182D}">
      <dgm:prSet/>
      <dgm:spPr/>
      <dgm:t>
        <a:bodyPr/>
        <a:lstStyle/>
        <a:p>
          <a:endParaRPr lang="ru-RU"/>
        </a:p>
      </dgm:t>
    </dgm:pt>
    <dgm:pt modelId="{3FEC38A5-37E9-4BD4-8E6D-DEAD63E45711}">
      <dgm:prSet/>
      <dgm:spPr/>
      <dgm:t>
        <a:bodyPr/>
        <a:lstStyle/>
        <a:p>
          <a:r>
            <a:rPr lang="ru-RU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Миссия </a:t>
          </a:r>
          <a:r>
            <a:rPr lang="en-US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WorldSkills </a:t>
          </a:r>
          <a:r>
            <a:rPr lang="en-US" dirty="0" smtClean="0">
              <a:solidFill>
                <a:srgbClr val="FFFFFF"/>
              </a:solidFill>
              <a:latin typeface="Arial"/>
              <a:cs typeface="Arial"/>
            </a:rPr>
            <a:t>– </a:t>
          </a:r>
          <a:r>
            <a:rPr lang="ru-RU" dirty="0" smtClean="0">
              <a:solidFill>
                <a:srgbClr val="FFFFFF"/>
              </a:solidFill>
              <a:latin typeface="Arial"/>
              <a:cs typeface="Arial"/>
            </a:rPr>
            <a:t>повышение авторитета и признание </a:t>
          </a:r>
          <a:r>
            <a:rPr lang="ru-RU" spc="-5" dirty="0" smtClean="0">
              <a:solidFill>
                <a:srgbClr val="FFFFFF"/>
              </a:solidFill>
              <a:latin typeface="Arial"/>
              <a:cs typeface="Arial"/>
            </a:rPr>
            <a:t>квалифицированных  специалистов, </a:t>
          </a:r>
          <a:r>
            <a:rPr lang="ru-RU" dirty="0" smtClean="0">
              <a:solidFill>
                <a:srgbClr val="FFFFFF"/>
              </a:solidFill>
              <a:latin typeface="Arial"/>
              <a:cs typeface="Arial"/>
            </a:rPr>
            <a:t>демонстрация </a:t>
          </a:r>
          <a:r>
            <a:rPr lang="ru-RU" b="0" i="0" spc="-20" baseline="0" dirty="0" smtClean="0">
              <a:solidFill>
                <a:srgbClr val="FFFFFF"/>
              </a:solidFill>
              <a:latin typeface="Arial"/>
              <a:cs typeface="Arial"/>
            </a:rPr>
            <a:t>ценности  </a:t>
          </a:r>
          <a:r>
            <a:rPr lang="ru-RU" b="0" i="0" spc="-15" baseline="0" dirty="0" smtClean="0">
              <a:solidFill>
                <a:srgbClr val="FFFFFF"/>
              </a:solidFill>
              <a:latin typeface="Arial"/>
              <a:cs typeface="Arial"/>
            </a:rPr>
            <a:t>профессиональных навыков </a:t>
          </a:r>
          <a:r>
            <a:rPr lang="ru-RU" b="0" i="0" spc="-5" baseline="0" dirty="0" smtClean="0">
              <a:solidFill>
                <a:srgbClr val="FFFFFF"/>
              </a:solidFill>
              <a:latin typeface="Arial"/>
              <a:cs typeface="Arial"/>
            </a:rPr>
            <a:t>в  </a:t>
          </a:r>
          <a:r>
            <a:rPr lang="ru-RU" b="0" i="0" baseline="0" dirty="0" smtClean="0">
              <a:solidFill>
                <a:srgbClr val="FFFFFF"/>
              </a:solidFill>
              <a:latin typeface="Arial"/>
              <a:cs typeface="Arial"/>
            </a:rPr>
            <a:t>достижении </a:t>
          </a:r>
          <a:r>
            <a:rPr lang="ru-RU" b="0" i="0" spc="-40" baseline="0" dirty="0" smtClean="0">
              <a:solidFill>
                <a:srgbClr val="FFFFFF"/>
              </a:solidFill>
              <a:latin typeface="Arial"/>
              <a:cs typeface="Arial"/>
            </a:rPr>
            <a:t>экономического роста</a:t>
          </a:r>
          <a:r>
            <a:rPr lang="ru-RU" b="0" i="0" spc="-170" baseline="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b="0" i="0" spc="-10" baseline="0" dirty="0" smtClean="0">
              <a:solidFill>
                <a:srgbClr val="FFFFFF"/>
              </a:solidFill>
              <a:latin typeface="Arial"/>
              <a:cs typeface="Arial"/>
            </a:rPr>
            <a:t>и  </a:t>
          </a:r>
          <a:r>
            <a:rPr lang="ru-RU" b="0" i="0" spc="15" baseline="0" dirty="0" smtClean="0">
              <a:solidFill>
                <a:srgbClr val="FFFFFF"/>
              </a:solidFill>
              <a:latin typeface="Arial"/>
              <a:cs typeface="Arial"/>
            </a:rPr>
            <a:t>личного</a:t>
          </a:r>
          <a:r>
            <a:rPr lang="ru-RU" b="0" i="0" spc="-204" baseline="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b="0" i="0" spc="-25" baseline="0" dirty="0" smtClean="0">
              <a:solidFill>
                <a:srgbClr val="FFFFFF"/>
              </a:solidFill>
              <a:latin typeface="Arial"/>
              <a:cs typeface="Arial"/>
            </a:rPr>
            <a:t>успеха</a:t>
          </a:r>
          <a:endParaRPr lang="ru-RU" b="0" i="0" baseline="0" dirty="0"/>
        </a:p>
      </dgm:t>
    </dgm:pt>
    <dgm:pt modelId="{0BEC2205-0AF0-4CE3-973F-6186927FD04C}" type="parTrans" cxnId="{F5B0C85C-50C9-46CD-8560-ED39D827922A}">
      <dgm:prSet/>
      <dgm:spPr/>
      <dgm:t>
        <a:bodyPr/>
        <a:lstStyle/>
        <a:p>
          <a:endParaRPr lang="ru-RU"/>
        </a:p>
      </dgm:t>
    </dgm:pt>
    <dgm:pt modelId="{A5FDCC0A-4867-457B-B563-C9B0B4B4B69D}" type="sibTrans" cxnId="{F5B0C85C-50C9-46CD-8560-ED39D827922A}">
      <dgm:prSet/>
      <dgm:spPr/>
      <dgm:t>
        <a:bodyPr/>
        <a:lstStyle/>
        <a:p>
          <a:endParaRPr lang="ru-RU"/>
        </a:p>
      </dgm:t>
    </dgm:pt>
    <dgm:pt modelId="{894D221B-DA93-4C13-B9EB-98C01D7E2A09}" type="pres">
      <dgm:prSet presAssocID="{0FE9CFAE-2D29-4394-A6CB-0614AFD32B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C722A0-6279-45B4-A7CD-5D84E9645265}" type="pres">
      <dgm:prSet presAssocID="{0FE9CFAE-2D29-4394-A6CB-0614AFD32B9C}" presName="Name1" presStyleCnt="0"/>
      <dgm:spPr/>
    </dgm:pt>
    <dgm:pt modelId="{FC0852DF-1985-4208-A28A-3B1AF1012BC3}" type="pres">
      <dgm:prSet presAssocID="{0FE9CFAE-2D29-4394-A6CB-0614AFD32B9C}" presName="cycle" presStyleCnt="0"/>
      <dgm:spPr/>
    </dgm:pt>
    <dgm:pt modelId="{0792530A-7592-4B32-81F2-382E17714BDF}" type="pres">
      <dgm:prSet presAssocID="{0FE9CFAE-2D29-4394-A6CB-0614AFD32B9C}" presName="srcNode" presStyleLbl="node1" presStyleIdx="0" presStyleCnt="3"/>
      <dgm:spPr/>
    </dgm:pt>
    <dgm:pt modelId="{3D686D8F-7EA3-42C6-B18F-F45F16010708}" type="pres">
      <dgm:prSet presAssocID="{0FE9CFAE-2D29-4394-A6CB-0614AFD32B9C}" presName="conn" presStyleLbl="parChTrans1D2" presStyleIdx="0" presStyleCnt="1"/>
      <dgm:spPr/>
      <dgm:t>
        <a:bodyPr/>
        <a:lstStyle/>
        <a:p>
          <a:endParaRPr lang="ru-RU"/>
        </a:p>
      </dgm:t>
    </dgm:pt>
    <dgm:pt modelId="{92729C5C-C96F-4C40-8164-6834CD32A75F}" type="pres">
      <dgm:prSet presAssocID="{0FE9CFAE-2D29-4394-A6CB-0614AFD32B9C}" presName="extraNode" presStyleLbl="node1" presStyleIdx="0" presStyleCnt="3"/>
      <dgm:spPr/>
    </dgm:pt>
    <dgm:pt modelId="{6EDC72DE-D3C6-447D-90FE-8E8ABA92EEE0}" type="pres">
      <dgm:prSet presAssocID="{0FE9CFAE-2D29-4394-A6CB-0614AFD32B9C}" presName="dstNode" presStyleLbl="node1" presStyleIdx="0" presStyleCnt="3"/>
      <dgm:spPr/>
    </dgm:pt>
    <dgm:pt modelId="{31BD11E2-5D0E-4E1B-BD35-1AB19A48C042}" type="pres">
      <dgm:prSet presAssocID="{FCA84572-7962-45A4-AE56-F3DE0422DB8F}" presName="text_1" presStyleLbl="node1" presStyleIdx="0" presStyleCnt="3" custScaleX="96241" custScaleY="160238" custLinFactNeighborX="1572" custLinFactNeighborY="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1B2AF-0522-4A6F-8E08-1B7F375A1AF8}" type="pres">
      <dgm:prSet presAssocID="{FCA84572-7962-45A4-AE56-F3DE0422DB8F}" presName="accent_1" presStyleCnt="0"/>
      <dgm:spPr/>
    </dgm:pt>
    <dgm:pt modelId="{A9015496-69A6-41EF-A7B3-D81A9B489BBD}" type="pres">
      <dgm:prSet presAssocID="{FCA84572-7962-45A4-AE56-F3DE0422DB8F}" presName="accentRepeatNode" presStyleLbl="solidFgAcc1" presStyleIdx="0" presStyleCnt="3" custScaleX="132904" custScaleY="127303" custLinFactNeighborX="15661" custLinFactNeighborY="2514"/>
      <dgm:spPr/>
    </dgm:pt>
    <dgm:pt modelId="{1FFD427E-B7A2-41B0-B0D1-983CA1A27217}" type="pres">
      <dgm:prSet presAssocID="{6BCAB116-636E-4A97-BFD6-2A6FB873F775}" presName="text_2" presStyleLbl="node1" presStyleIdx="1" presStyleCnt="3" custScaleX="99999" custScaleY="117409" custLinFactNeighborX="-318" custLinFactNeighborY="8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26F41-C546-4F2F-9C1D-06473D4CA2F5}" type="pres">
      <dgm:prSet presAssocID="{6BCAB116-636E-4A97-BFD6-2A6FB873F775}" presName="accent_2" presStyleCnt="0"/>
      <dgm:spPr/>
    </dgm:pt>
    <dgm:pt modelId="{EB928230-08C5-4F6E-83DC-F50A7DAF9D1D}" type="pres">
      <dgm:prSet presAssocID="{6BCAB116-636E-4A97-BFD6-2A6FB873F775}" presName="accentRepeatNode" presStyleLbl="solidFgAcc1" presStyleIdx="1" presStyleCnt="3" custScaleX="104616" custScaleY="100212" custLinFactNeighborX="1885" custLinFactNeighborY="7540"/>
      <dgm:spPr/>
    </dgm:pt>
    <dgm:pt modelId="{9C63AB9B-E457-4A3B-8AC8-09CBC06B8BEC}" type="pres">
      <dgm:prSet presAssocID="{3FEC38A5-37E9-4BD4-8E6D-DEAD63E45711}" presName="text_3" presStyleLbl="node1" presStyleIdx="2" presStyleCnt="3" custScaleY="108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438A2-6239-4317-92E3-FEA88431193A}" type="pres">
      <dgm:prSet presAssocID="{3FEC38A5-37E9-4BD4-8E6D-DEAD63E45711}" presName="accent_3" presStyleCnt="0"/>
      <dgm:spPr/>
    </dgm:pt>
    <dgm:pt modelId="{2226993C-588A-4441-B592-22E65F8C67A0}" type="pres">
      <dgm:prSet presAssocID="{3FEC38A5-37E9-4BD4-8E6D-DEAD63E45711}" presName="accentRepeatNode" presStyleLbl="solidFgAcc1" presStyleIdx="2" presStyleCnt="3" custScaleX="88576" custScaleY="85170"/>
      <dgm:spPr/>
    </dgm:pt>
  </dgm:ptLst>
  <dgm:cxnLst>
    <dgm:cxn modelId="{E1B1B012-55EF-4D53-8DDC-945DBBB72F0D}" srcId="{0FE9CFAE-2D29-4394-A6CB-0614AFD32B9C}" destId="{FCA84572-7962-45A4-AE56-F3DE0422DB8F}" srcOrd="0" destOrd="0" parTransId="{F97F086E-CA0F-4A16-A4E2-0EB90B9AD8C4}" sibTransId="{CDC2FFF7-BBE1-4AE2-99AC-871891907B8F}"/>
    <dgm:cxn modelId="{5FEEAF57-01E7-4EDB-A22A-D75B17EF7B48}" type="presOf" srcId="{0FE9CFAE-2D29-4394-A6CB-0614AFD32B9C}" destId="{894D221B-DA93-4C13-B9EB-98C01D7E2A09}" srcOrd="0" destOrd="0" presId="urn:microsoft.com/office/officeart/2008/layout/VerticalCurvedList"/>
    <dgm:cxn modelId="{00F16A60-D8EF-42FA-B901-7D939F21FC8D}" type="presOf" srcId="{3FEC38A5-37E9-4BD4-8E6D-DEAD63E45711}" destId="{9C63AB9B-E457-4A3B-8AC8-09CBC06B8BEC}" srcOrd="0" destOrd="0" presId="urn:microsoft.com/office/officeart/2008/layout/VerticalCurvedList"/>
    <dgm:cxn modelId="{856C7529-AA9A-4B93-82D2-B9806BD30733}" type="presOf" srcId="{CDC2FFF7-BBE1-4AE2-99AC-871891907B8F}" destId="{3D686D8F-7EA3-42C6-B18F-F45F16010708}" srcOrd="0" destOrd="0" presId="urn:microsoft.com/office/officeart/2008/layout/VerticalCurvedList"/>
    <dgm:cxn modelId="{F5B0C85C-50C9-46CD-8560-ED39D827922A}" srcId="{0FE9CFAE-2D29-4394-A6CB-0614AFD32B9C}" destId="{3FEC38A5-37E9-4BD4-8E6D-DEAD63E45711}" srcOrd="2" destOrd="0" parTransId="{0BEC2205-0AF0-4CE3-973F-6186927FD04C}" sibTransId="{A5FDCC0A-4867-457B-B563-C9B0B4B4B69D}"/>
    <dgm:cxn modelId="{FE4F5F7C-25D4-4231-B431-E3067364053C}" type="presOf" srcId="{6BCAB116-636E-4A97-BFD6-2A6FB873F775}" destId="{1FFD427E-B7A2-41B0-B0D1-983CA1A27217}" srcOrd="0" destOrd="0" presId="urn:microsoft.com/office/officeart/2008/layout/VerticalCurvedList"/>
    <dgm:cxn modelId="{410A78A2-06AD-44E6-B6DB-64CBED38182D}" srcId="{0FE9CFAE-2D29-4394-A6CB-0614AFD32B9C}" destId="{6BCAB116-636E-4A97-BFD6-2A6FB873F775}" srcOrd="1" destOrd="0" parTransId="{01EAA37C-AB3D-4701-BDAE-00E31F3D7333}" sibTransId="{C824DC7F-4E15-42C8-A3D2-F0285E258212}"/>
    <dgm:cxn modelId="{2FA955DC-A740-45FC-A1C7-FCA53B2D2256}" type="presOf" srcId="{FCA84572-7962-45A4-AE56-F3DE0422DB8F}" destId="{31BD11E2-5D0E-4E1B-BD35-1AB19A48C042}" srcOrd="0" destOrd="0" presId="urn:microsoft.com/office/officeart/2008/layout/VerticalCurvedList"/>
    <dgm:cxn modelId="{18D13C87-0CD0-4F12-9A63-96986E367F57}" type="presParOf" srcId="{894D221B-DA93-4C13-B9EB-98C01D7E2A09}" destId="{95C722A0-6279-45B4-A7CD-5D84E9645265}" srcOrd="0" destOrd="0" presId="urn:microsoft.com/office/officeart/2008/layout/VerticalCurvedList"/>
    <dgm:cxn modelId="{1211F03E-9166-42D7-8FAB-D4DE08AA2A28}" type="presParOf" srcId="{95C722A0-6279-45B4-A7CD-5D84E9645265}" destId="{FC0852DF-1985-4208-A28A-3B1AF1012BC3}" srcOrd="0" destOrd="0" presId="urn:microsoft.com/office/officeart/2008/layout/VerticalCurvedList"/>
    <dgm:cxn modelId="{B3D5B502-2BFD-4515-A07C-FD85FC21FB99}" type="presParOf" srcId="{FC0852DF-1985-4208-A28A-3B1AF1012BC3}" destId="{0792530A-7592-4B32-81F2-382E17714BDF}" srcOrd="0" destOrd="0" presId="urn:microsoft.com/office/officeart/2008/layout/VerticalCurvedList"/>
    <dgm:cxn modelId="{6A0B41FF-8408-49CD-B371-DDC3333E29C0}" type="presParOf" srcId="{FC0852DF-1985-4208-A28A-3B1AF1012BC3}" destId="{3D686D8F-7EA3-42C6-B18F-F45F16010708}" srcOrd="1" destOrd="0" presId="urn:microsoft.com/office/officeart/2008/layout/VerticalCurvedList"/>
    <dgm:cxn modelId="{5B58AFFB-6238-4F3F-B8FE-71EFC908AB38}" type="presParOf" srcId="{FC0852DF-1985-4208-A28A-3B1AF1012BC3}" destId="{92729C5C-C96F-4C40-8164-6834CD32A75F}" srcOrd="2" destOrd="0" presId="urn:microsoft.com/office/officeart/2008/layout/VerticalCurvedList"/>
    <dgm:cxn modelId="{C459EEF5-05EF-406D-A1C0-B1FB655C4E30}" type="presParOf" srcId="{FC0852DF-1985-4208-A28A-3B1AF1012BC3}" destId="{6EDC72DE-D3C6-447D-90FE-8E8ABA92EEE0}" srcOrd="3" destOrd="0" presId="urn:microsoft.com/office/officeart/2008/layout/VerticalCurvedList"/>
    <dgm:cxn modelId="{C01873FE-B13B-459D-9F00-F9DC497268C8}" type="presParOf" srcId="{95C722A0-6279-45B4-A7CD-5D84E9645265}" destId="{31BD11E2-5D0E-4E1B-BD35-1AB19A48C042}" srcOrd="1" destOrd="0" presId="urn:microsoft.com/office/officeart/2008/layout/VerticalCurvedList"/>
    <dgm:cxn modelId="{11262948-3F11-4D3C-8029-B9A4BC75E42F}" type="presParOf" srcId="{95C722A0-6279-45B4-A7CD-5D84E9645265}" destId="{0551B2AF-0522-4A6F-8E08-1B7F375A1AF8}" srcOrd="2" destOrd="0" presId="urn:microsoft.com/office/officeart/2008/layout/VerticalCurvedList"/>
    <dgm:cxn modelId="{B5612390-83FA-4863-A200-35FF51F25781}" type="presParOf" srcId="{0551B2AF-0522-4A6F-8E08-1B7F375A1AF8}" destId="{A9015496-69A6-41EF-A7B3-D81A9B489BBD}" srcOrd="0" destOrd="0" presId="urn:microsoft.com/office/officeart/2008/layout/VerticalCurvedList"/>
    <dgm:cxn modelId="{77ACBA4A-5E6E-44C4-983C-B8BA2B8BAC2E}" type="presParOf" srcId="{95C722A0-6279-45B4-A7CD-5D84E9645265}" destId="{1FFD427E-B7A2-41B0-B0D1-983CA1A27217}" srcOrd="3" destOrd="0" presId="urn:microsoft.com/office/officeart/2008/layout/VerticalCurvedList"/>
    <dgm:cxn modelId="{E6A801D9-F676-4EDA-AB38-F272991EAB19}" type="presParOf" srcId="{95C722A0-6279-45B4-A7CD-5D84E9645265}" destId="{81A26F41-C546-4F2F-9C1D-06473D4CA2F5}" srcOrd="4" destOrd="0" presId="urn:microsoft.com/office/officeart/2008/layout/VerticalCurvedList"/>
    <dgm:cxn modelId="{EF065705-D114-486C-8ED5-F346A999CBE5}" type="presParOf" srcId="{81A26F41-C546-4F2F-9C1D-06473D4CA2F5}" destId="{EB928230-08C5-4F6E-83DC-F50A7DAF9D1D}" srcOrd="0" destOrd="0" presId="urn:microsoft.com/office/officeart/2008/layout/VerticalCurvedList"/>
    <dgm:cxn modelId="{4847E2AC-493F-4978-A60A-E1884EB25451}" type="presParOf" srcId="{95C722A0-6279-45B4-A7CD-5D84E9645265}" destId="{9C63AB9B-E457-4A3B-8AC8-09CBC06B8BEC}" srcOrd="5" destOrd="0" presId="urn:microsoft.com/office/officeart/2008/layout/VerticalCurvedList"/>
    <dgm:cxn modelId="{8556534A-71F7-44FD-9119-AF426250E28F}" type="presParOf" srcId="{95C722A0-6279-45B4-A7CD-5D84E9645265}" destId="{FDE438A2-6239-4317-92E3-FEA88431193A}" srcOrd="6" destOrd="0" presId="urn:microsoft.com/office/officeart/2008/layout/VerticalCurvedList"/>
    <dgm:cxn modelId="{6C4507B9-4D5E-4385-80E2-1BD92F546166}" type="presParOf" srcId="{FDE438A2-6239-4317-92E3-FEA88431193A}" destId="{2226993C-588A-4441-B592-22E65F8C67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86D8F-7EA3-42C6-B18F-F45F16010708}">
      <dsp:nvSpPr>
        <dsp:cNvPr id="0" name=""/>
        <dsp:cNvSpPr/>
      </dsp:nvSpPr>
      <dsp:spPr>
        <a:xfrm>
          <a:off x="-5283818" y="-824185"/>
          <a:ext cx="6408750" cy="6408750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D11E2-5D0E-4E1B-BD35-1AB19A48C042}">
      <dsp:nvSpPr>
        <dsp:cNvPr id="0" name=""/>
        <dsp:cNvSpPr/>
      </dsp:nvSpPr>
      <dsp:spPr>
        <a:xfrm>
          <a:off x="1077213" y="224470"/>
          <a:ext cx="8980952" cy="1525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71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spc="-5" baseline="0" dirty="0" smtClean="0">
              <a:solidFill>
                <a:schemeClr val="bg1"/>
              </a:solidFill>
              <a:latin typeface="Arial Black" panose="020B0A04020102020204" pitchFamily="34" charset="0"/>
              <a:cs typeface="Arial"/>
            </a:rPr>
            <a:t>Владимир Путин, Президент Российской Федерации: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spc="-5" baseline="0" dirty="0" smtClean="0">
              <a:solidFill>
                <a:schemeClr val="bg1"/>
              </a:solidFill>
              <a:latin typeface="Arial"/>
              <a:cs typeface="Arial"/>
            </a:rPr>
            <a:t>«</a:t>
          </a:r>
          <a:r>
            <a:rPr lang="en-US" sz="1500" b="0" i="0" kern="1200" spc="-5" baseline="0" dirty="0" smtClean="0">
              <a:solidFill>
                <a:schemeClr val="bg1"/>
              </a:solidFill>
              <a:latin typeface="Arial"/>
              <a:cs typeface="Arial"/>
            </a:rPr>
            <a:t>WorldSkills – </a:t>
          </a:r>
          <a:r>
            <a:rPr lang="ru-RU" sz="1500" b="0" i="0" kern="1200" spc="-5" baseline="0" dirty="0" smtClean="0">
              <a:solidFill>
                <a:schemeClr val="bg1"/>
              </a:solidFill>
              <a:latin typeface="Arial"/>
              <a:cs typeface="Arial"/>
            </a:rPr>
            <a:t>один из важнейших инструментов повышения престижа рабочих профессий, и мы относимся к этому с большим уважением и большим вниманием. В этой связи просил бы Правительство, Министерство образования и науки обеспечить безусловное выполнение всех поручений по развитию движения </a:t>
          </a:r>
          <a:r>
            <a:rPr lang="en-US" sz="1500" b="0" i="0" kern="1200" spc="-5" baseline="0" dirty="0" smtClean="0">
              <a:solidFill>
                <a:schemeClr val="bg1"/>
              </a:solidFill>
              <a:latin typeface="Arial"/>
              <a:cs typeface="Arial"/>
            </a:rPr>
            <a:t>WorldSkills</a:t>
          </a:r>
          <a:r>
            <a:rPr lang="ru-RU" sz="1500" b="0" i="0" kern="1200" spc="-5" baseline="0" dirty="0" smtClean="0">
              <a:solidFill>
                <a:schemeClr val="bg1"/>
              </a:solidFill>
              <a:latin typeface="Arial"/>
              <a:cs typeface="Arial"/>
            </a:rPr>
            <a:t> в России, включая организацию чемпионата мира по рабочим профессиям, который должен пройти у нас в Казани в 2019 году»  </a:t>
          </a:r>
          <a:endParaRPr lang="ru-RU" sz="1500" b="0" i="0" kern="1200" baseline="0" dirty="0">
            <a:solidFill>
              <a:schemeClr val="bg1"/>
            </a:solidFill>
          </a:endParaRPr>
        </a:p>
      </dsp:txBody>
      <dsp:txXfrm>
        <a:off x="1077213" y="224470"/>
        <a:ext cx="8980952" cy="1525587"/>
      </dsp:txXfrm>
    </dsp:sp>
    <dsp:sp modelId="{A9015496-69A6-41EF-A7B3-D81A9B489BBD}">
      <dsp:nvSpPr>
        <dsp:cNvPr id="0" name=""/>
        <dsp:cNvSpPr/>
      </dsp:nvSpPr>
      <dsp:spPr>
        <a:xfrm>
          <a:off x="154176" y="224481"/>
          <a:ext cx="1581683" cy="1515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D427E-B7A2-41B0-B0D1-983CA1A27217}">
      <dsp:nvSpPr>
        <dsp:cNvPr id="0" name=""/>
        <dsp:cNvSpPr/>
      </dsp:nvSpPr>
      <dsp:spPr>
        <a:xfrm>
          <a:off x="1076188" y="1903537"/>
          <a:ext cx="8985562" cy="111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71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-2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Международное</a:t>
          </a:r>
          <a:r>
            <a:rPr lang="ru-RU" sz="1500" b="0" kern="120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sz="1500" b="0" kern="1200" spc="-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движение</a:t>
          </a:r>
          <a:r>
            <a:rPr lang="ru-RU" sz="1500" b="0" kern="1200" spc="-3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sz="1500" b="0" kern="1200" spc="-2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WorldSkills </a:t>
          </a:r>
          <a:r>
            <a:rPr lang="ru-RU" sz="1500" b="0" kern="120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sz="1500" b="0" kern="1200" spc="-40" dirty="0" smtClean="0">
              <a:solidFill>
                <a:srgbClr val="FFFFFF"/>
              </a:solidFill>
              <a:latin typeface="Arial"/>
              <a:cs typeface="Arial"/>
            </a:rPr>
            <a:t>способствует </a:t>
          </a:r>
          <a:r>
            <a:rPr lang="ru-RU" sz="1500" b="0" kern="1200" spc="-5" dirty="0" smtClean="0">
              <a:solidFill>
                <a:srgbClr val="FFFFFF"/>
              </a:solidFill>
              <a:latin typeface="Arial"/>
              <a:cs typeface="Arial"/>
            </a:rPr>
            <a:t>повышению</a:t>
          </a:r>
          <a:r>
            <a:rPr lang="ru-RU" sz="1500" b="0" kern="1200" spc="3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b="0" kern="1200" spc="-5" dirty="0" smtClean="0">
              <a:solidFill>
                <a:srgbClr val="FFFFFF"/>
              </a:solidFill>
              <a:latin typeface="Arial"/>
              <a:cs typeface="Arial"/>
            </a:rPr>
            <a:t>престижа</a:t>
          </a:r>
          <a:r>
            <a:rPr lang="ru-RU" sz="1500" b="0" kern="1200" spc="-1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b="0" kern="1200" spc="-25" dirty="0" smtClean="0">
              <a:solidFill>
                <a:srgbClr val="FFFFFF"/>
              </a:solidFill>
              <a:latin typeface="Arial"/>
              <a:cs typeface="Arial"/>
            </a:rPr>
            <a:t>рабочих </a:t>
          </a:r>
          <a:r>
            <a:rPr lang="ru-RU" sz="1500" b="0" kern="1200" dirty="0" smtClean="0">
              <a:solidFill>
                <a:srgbClr val="FFFFFF"/>
              </a:solidFill>
              <a:latin typeface="Arial"/>
              <a:cs typeface="Arial"/>
            </a:rPr>
            <a:t> профессий, </a:t>
          </a:r>
          <a:r>
            <a:rPr lang="ru-RU" sz="1500" b="0" kern="1200" spc="-45" dirty="0" smtClean="0">
              <a:solidFill>
                <a:srgbClr val="FFFFFF"/>
              </a:solidFill>
              <a:latin typeface="Arial"/>
              <a:cs typeface="Arial"/>
            </a:rPr>
            <a:t>мотивирует</a:t>
          </a:r>
          <a:r>
            <a:rPr lang="ru-RU" sz="1500" b="0" kern="1200" spc="-1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b="0" kern="1200" spc="-40" dirty="0" smtClean="0">
              <a:solidFill>
                <a:srgbClr val="FFFFFF"/>
              </a:solidFill>
              <a:latin typeface="Arial"/>
              <a:cs typeface="Arial"/>
            </a:rPr>
            <a:t>молодежь</a:t>
          </a:r>
          <a:r>
            <a:rPr lang="ru-RU" sz="1500" b="0" kern="1200" spc="-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b="0" kern="1200" dirty="0" smtClean="0">
              <a:solidFill>
                <a:srgbClr val="FFFFFF"/>
              </a:solidFill>
              <a:latin typeface="Arial"/>
              <a:cs typeface="Arial"/>
            </a:rPr>
            <a:t>на  </a:t>
          </a:r>
          <a:r>
            <a:rPr lang="ru-RU" sz="1500" b="0" kern="1200" spc="-5" dirty="0" smtClean="0">
              <a:solidFill>
                <a:srgbClr val="FFFFFF"/>
              </a:solidFill>
              <a:latin typeface="Arial"/>
              <a:cs typeface="Arial"/>
            </a:rPr>
            <a:t>достижение профессиональных</a:t>
          </a:r>
          <a:r>
            <a:rPr lang="ru-RU" sz="1500" b="0" kern="1200" spc="-7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b="0" kern="1200" spc="-40" dirty="0" smtClean="0">
              <a:solidFill>
                <a:srgbClr val="FFFFFF"/>
              </a:solidFill>
              <a:latin typeface="Arial"/>
              <a:cs typeface="Arial"/>
            </a:rPr>
            <a:t>успехов.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pc="-20" dirty="0" smtClean="0">
              <a:solidFill>
                <a:srgbClr val="FFFFFF"/>
              </a:solidFill>
              <a:latin typeface="Arial"/>
              <a:cs typeface="Arial"/>
            </a:rPr>
            <a:t>WorldSkills </a:t>
          </a:r>
          <a:r>
            <a:rPr lang="ru-RU" sz="1500" kern="1200" spc="-25" dirty="0" smtClean="0">
              <a:solidFill>
                <a:srgbClr val="FFFFFF"/>
              </a:solidFill>
              <a:latin typeface="Arial"/>
              <a:cs typeface="Arial"/>
            </a:rPr>
            <a:t>играет</a:t>
          </a:r>
          <a:r>
            <a:rPr lang="ru-RU" sz="1500" kern="1200" spc="-1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kern="1200" spc="-5" dirty="0" smtClean="0">
              <a:solidFill>
                <a:srgbClr val="FFFFFF"/>
              </a:solidFill>
              <a:latin typeface="Arial"/>
              <a:cs typeface="Arial"/>
            </a:rPr>
            <a:t>колоссальное </a:t>
          </a:r>
          <a:r>
            <a:rPr lang="ru-RU" sz="1500" kern="1200" spc="-25" dirty="0" smtClean="0">
              <a:solidFill>
                <a:srgbClr val="FFFFFF"/>
              </a:solidFill>
              <a:latin typeface="Arial"/>
              <a:cs typeface="Arial"/>
            </a:rPr>
            <a:t>значение </a:t>
          </a:r>
          <a:r>
            <a:rPr lang="ru-RU" sz="1500" kern="1200" spc="-5" dirty="0" smtClean="0">
              <a:solidFill>
                <a:srgbClr val="FFFFFF"/>
              </a:solidFill>
              <a:latin typeface="Arial"/>
              <a:cs typeface="Arial"/>
            </a:rPr>
            <a:t>для </a:t>
          </a:r>
          <a:r>
            <a:rPr lang="ru-RU" sz="1500" b="1" kern="1200" spc="2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развития</a:t>
          </a:r>
          <a:r>
            <a:rPr lang="ru-RU" sz="1500" b="1" kern="1200" spc="-9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sz="1500" b="1" kern="120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экономики  </a:t>
          </a:r>
          <a:r>
            <a:rPr lang="ru-RU" sz="1500" b="1" kern="1200" spc="-1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и </a:t>
          </a:r>
          <a:r>
            <a:rPr lang="ru-RU" sz="1500" b="1" kern="1200" spc="-5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высокотехнологичных  отраслей</a:t>
          </a:r>
          <a:r>
            <a:rPr lang="ru-RU" sz="1500" b="1" kern="1200" spc="-4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 </a:t>
          </a:r>
          <a:r>
            <a:rPr lang="ru-RU" sz="1500" b="1" kern="1200" spc="-35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промышленности</a:t>
          </a:r>
          <a:endParaRPr lang="ru-RU" sz="1500" kern="1200" baseline="0" dirty="0">
            <a:latin typeface="Arial Black" panose="020B0A04020102020204" pitchFamily="34" charset="0"/>
          </a:endParaRPr>
        </a:p>
      </dsp:txBody>
      <dsp:txXfrm>
        <a:off x="1076188" y="1903537"/>
        <a:ext cx="8985562" cy="1117822"/>
      </dsp:txXfrm>
    </dsp:sp>
    <dsp:sp modelId="{EB928230-08C5-4F6E-83DC-F50A7DAF9D1D}">
      <dsp:nvSpPr>
        <dsp:cNvPr id="0" name=""/>
        <dsp:cNvSpPr/>
      </dsp:nvSpPr>
      <dsp:spPr>
        <a:xfrm>
          <a:off x="504635" y="1873614"/>
          <a:ext cx="1245029" cy="1192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3AB9B-E457-4A3B-8AC8-09CBC06B8BEC}">
      <dsp:nvSpPr>
        <dsp:cNvPr id="0" name=""/>
        <dsp:cNvSpPr/>
      </dsp:nvSpPr>
      <dsp:spPr>
        <a:xfrm>
          <a:off x="758637" y="3294021"/>
          <a:ext cx="9331732" cy="1028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71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Миссия </a:t>
          </a:r>
          <a:r>
            <a:rPr lang="en-US" sz="1500" kern="1200" baseline="0" dirty="0" smtClean="0">
              <a:solidFill>
                <a:srgbClr val="FFFFFF"/>
              </a:solidFill>
              <a:latin typeface="Arial Black" panose="020B0A04020102020204" pitchFamily="34" charset="0"/>
              <a:cs typeface="Arial"/>
            </a:rPr>
            <a:t>WorldSkills </a:t>
          </a:r>
          <a:r>
            <a:rPr lang="en-US" sz="1500" kern="1200" dirty="0" smtClean="0">
              <a:solidFill>
                <a:srgbClr val="FFFFFF"/>
              </a:solidFill>
              <a:latin typeface="Arial"/>
              <a:cs typeface="Arial"/>
            </a:rPr>
            <a:t>– </a:t>
          </a:r>
          <a:r>
            <a:rPr lang="ru-RU" sz="1500" kern="1200" dirty="0" smtClean="0">
              <a:solidFill>
                <a:srgbClr val="FFFFFF"/>
              </a:solidFill>
              <a:latin typeface="Arial"/>
              <a:cs typeface="Arial"/>
            </a:rPr>
            <a:t>повышение авторитета и признание </a:t>
          </a:r>
          <a:r>
            <a:rPr lang="ru-RU" sz="1500" kern="1200" spc="-5" dirty="0" smtClean="0">
              <a:solidFill>
                <a:srgbClr val="FFFFFF"/>
              </a:solidFill>
              <a:latin typeface="Arial"/>
              <a:cs typeface="Arial"/>
            </a:rPr>
            <a:t>квалифицированных  специалистов, </a:t>
          </a:r>
          <a:r>
            <a:rPr lang="ru-RU" sz="1500" kern="1200" dirty="0" smtClean="0">
              <a:solidFill>
                <a:srgbClr val="FFFFFF"/>
              </a:solidFill>
              <a:latin typeface="Arial"/>
              <a:cs typeface="Arial"/>
            </a:rPr>
            <a:t>демонстрация </a:t>
          </a:r>
          <a:r>
            <a:rPr lang="ru-RU" sz="1500" b="0" i="0" kern="1200" spc="-20" baseline="0" dirty="0" smtClean="0">
              <a:solidFill>
                <a:srgbClr val="FFFFFF"/>
              </a:solidFill>
              <a:latin typeface="Arial"/>
              <a:cs typeface="Arial"/>
            </a:rPr>
            <a:t>ценности  </a:t>
          </a:r>
          <a:r>
            <a:rPr lang="ru-RU" sz="1500" b="0" i="0" kern="1200" spc="-15" baseline="0" dirty="0" smtClean="0">
              <a:solidFill>
                <a:srgbClr val="FFFFFF"/>
              </a:solidFill>
              <a:latin typeface="Arial"/>
              <a:cs typeface="Arial"/>
            </a:rPr>
            <a:t>профессиональных навыков </a:t>
          </a:r>
          <a:r>
            <a:rPr lang="ru-RU" sz="1500" b="0" i="0" kern="1200" spc="-5" baseline="0" dirty="0" smtClean="0">
              <a:solidFill>
                <a:srgbClr val="FFFFFF"/>
              </a:solidFill>
              <a:latin typeface="Arial"/>
              <a:cs typeface="Arial"/>
            </a:rPr>
            <a:t>в  </a:t>
          </a:r>
          <a:r>
            <a:rPr lang="ru-RU" sz="1500" b="0" i="0" kern="1200" baseline="0" dirty="0" smtClean="0">
              <a:solidFill>
                <a:srgbClr val="FFFFFF"/>
              </a:solidFill>
              <a:latin typeface="Arial"/>
              <a:cs typeface="Arial"/>
            </a:rPr>
            <a:t>достижении </a:t>
          </a:r>
          <a:r>
            <a:rPr lang="ru-RU" sz="1500" b="0" i="0" kern="1200" spc="-40" baseline="0" dirty="0" smtClean="0">
              <a:solidFill>
                <a:srgbClr val="FFFFFF"/>
              </a:solidFill>
              <a:latin typeface="Arial"/>
              <a:cs typeface="Arial"/>
            </a:rPr>
            <a:t>экономического роста</a:t>
          </a:r>
          <a:r>
            <a:rPr lang="ru-RU" sz="1500" b="0" i="0" kern="1200" spc="-170" baseline="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b="0" i="0" kern="1200" spc="-10" baseline="0" dirty="0" smtClean="0">
              <a:solidFill>
                <a:srgbClr val="FFFFFF"/>
              </a:solidFill>
              <a:latin typeface="Arial"/>
              <a:cs typeface="Arial"/>
            </a:rPr>
            <a:t>и  </a:t>
          </a:r>
          <a:r>
            <a:rPr lang="ru-RU" sz="1500" b="0" i="0" kern="1200" spc="15" baseline="0" dirty="0" smtClean="0">
              <a:solidFill>
                <a:srgbClr val="FFFFFF"/>
              </a:solidFill>
              <a:latin typeface="Arial"/>
              <a:cs typeface="Arial"/>
            </a:rPr>
            <a:t>личного</a:t>
          </a:r>
          <a:r>
            <a:rPr lang="ru-RU" sz="1500" b="0" i="0" kern="1200" spc="-204" baseline="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ru-RU" sz="1500" b="0" i="0" kern="1200" spc="-25" baseline="0" dirty="0" smtClean="0">
              <a:solidFill>
                <a:srgbClr val="FFFFFF"/>
              </a:solidFill>
              <a:latin typeface="Arial"/>
              <a:cs typeface="Arial"/>
            </a:rPr>
            <a:t>успеха</a:t>
          </a:r>
          <a:endParaRPr lang="ru-RU" sz="1500" b="0" i="0" kern="1200" baseline="0" dirty="0"/>
        </a:p>
      </dsp:txBody>
      <dsp:txXfrm>
        <a:off x="758637" y="3294021"/>
        <a:ext cx="9331732" cy="1028565"/>
      </dsp:txXfrm>
    </dsp:sp>
    <dsp:sp modelId="{2226993C-588A-4441-B592-22E65F8C67A0}">
      <dsp:nvSpPr>
        <dsp:cNvPr id="0" name=""/>
        <dsp:cNvSpPr/>
      </dsp:nvSpPr>
      <dsp:spPr>
        <a:xfrm>
          <a:off x="231568" y="3301502"/>
          <a:ext cx="1054138" cy="1013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35062" y="4954136"/>
            <a:ext cx="4544021" cy="18548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rgbClr val="1F3D85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1F3D85"/>
                </a:solidFill>
                <a:latin typeface="Arial Black" pitchFamily="34" charset="0"/>
              </a:rPr>
              <a:t>«ОЛИМПИАДА РАБОЧИХ РУК»</a:t>
            </a:r>
          </a:p>
          <a:p>
            <a:pPr>
              <a:buNone/>
            </a:pPr>
            <a:r>
              <a:rPr lang="ru-RU" dirty="0" smtClean="0">
                <a:solidFill>
                  <a:srgbClr val="1F3D85"/>
                </a:solidFill>
                <a:latin typeface="Arial Black" pitchFamily="34" charset="0"/>
              </a:rPr>
              <a:t>(ХХ ВЕК)</a:t>
            </a:r>
            <a:endParaRPr lang="ru-RU" dirty="0">
              <a:solidFill>
                <a:srgbClr val="1F3D85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12730" y="4954136"/>
            <a:ext cx="4544021" cy="18548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1F3D85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en-US" b="1" dirty="0" smtClean="0">
                <a:solidFill>
                  <a:srgbClr val="1F3D85"/>
                </a:solidFill>
                <a:latin typeface="Arial Black" pitchFamily="34" charset="0"/>
              </a:rPr>
              <a:t>WORLDSKILLS International</a:t>
            </a:r>
            <a:endParaRPr lang="ru-RU" b="1" dirty="0" smtClean="0">
              <a:solidFill>
                <a:srgbClr val="1F3D85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1F3D85"/>
                </a:solidFill>
                <a:latin typeface="Arial Black" pitchFamily="34" charset="0"/>
              </a:rPr>
              <a:t>(</a:t>
            </a:r>
            <a:r>
              <a:rPr lang="en-US" b="1" dirty="0" smtClean="0">
                <a:solidFill>
                  <a:srgbClr val="1F3D85"/>
                </a:solidFill>
                <a:latin typeface="Arial Black" pitchFamily="34" charset="0"/>
              </a:rPr>
              <a:t>X</a:t>
            </a:r>
            <a:r>
              <a:rPr lang="ru-RU" b="1" dirty="0" smtClean="0">
                <a:solidFill>
                  <a:srgbClr val="1F3D85"/>
                </a:solidFill>
                <a:latin typeface="Arial Black" pitchFamily="34" charset="0"/>
              </a:rPr>
              <a:t>Х</a:t>
            </a:r>
            <a:r>
              <a:rPr lang="en-US" b="1" dirty="0" smtClean="0">
                <a:solidFill>
                  <a:srgbClr val="1F3D85"/>
                </a:solidFill>
                <a:latin typeface="Arial Black" pitchFamily="34" charset="0"/>
              </a:rPr>
              <a:t>I</a:t>
            </a:r>
            <a:r>
              <a:rPr lang="ru-RU" b="1" dirty="0" smtClean="0">
                <a:solidFill>
                  <a:srgbClr val="1F3D85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1F3D85"/>
                </a:solidFill>
                <a:latin typeface="Arial Black" pitchFamily="34" charset="0"/>
              </a:rPr>
              <a:t>ВЕК)</a:t>
            </a:r>
            <a:endParaRPr lang="ru-RU" b="1" dirty="0">
              <a:solidFill>
                <a:srgbClr val="1F3D85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worldskills.moscow/insertfiles/STATII/5015690227_1e7e8eeed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034253"/>
            <a:ext cx="4703028" cy="2896302"/>
          </a:xfrm>
          <a:prstGeom prst="rect">
            <a:avLst/>
          </a:prstGeom>
          <a:noFill/>
        </p:spPr>
      </p:pic>
      <p:pic>
        <p:nvPicPr>
          <p:cNvPr id="1028" name="Picture 4" descr="https://worldskills.moscow/templates/wsr2/Images/thum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3" y="1034253"/>
            <a:ext cx="5463724" cy="289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3834" y="3243570"/>
            <a:ext cx="605342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ДВИЖЕНИЕ </a:t>
            </a:r>
            <a:endParaRPr lang="en-US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«МОЛОДЫЕ ПРОФЕССИОНАЛЫ» (</a:t>
            </a:r>
            <a:r>
              <a:rPr lang="en-US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WORLDSKILLS RUSSIA</a:t>
            </a:r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)</a:t>
            </a:r>
            <a:r>
              <a:rPr lang="en-US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 </a:t>
            </a:r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В КРАСНОЯРСКОМ КРАЕ: </a:t>
            </a:r>
          </a:p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	ДОСТИЖЕНИЯ,</a:t>
            </a:r>
          </a:p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		ПЕРСПЕКТИВЫ,</a:t>
            </a:r>
          </a:p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				АМБИЦИИ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430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84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7398" y="340709"/>
            <a:ext cx="6731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V </a:t>
            </a:r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РЕГИОНАЛЬНЫЙ ЧЕМПИОНАТ КРАСНОЯРСКОГО КРАЯ 2018 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2986" y="3368202"/>
            <a:ext cx="2715605" cy="660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субъектов РФ, </a:t>
            </a:r>
            <a:r>
              <a: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14 тыс. студентов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6693" y="2620377"/>
            <a:ext cx="920014" cy="556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bject 2"/>
          <p:cNvSpPr txBox="1"/>
          <p:nvPr/>
        </p:nvSpPr>
        <p:spPr>
          <a:xfrm>
            <a:off x="678861" y="2078682"/>
            <a:ext cx="4022448" cy="2595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15" dirty="0">
                <a:solidFill>
                  <a:srgbClr val="0D2B47"/>
                </a:solidFill>
                <a:latin typeface="Arial"/>
                <a:cs typeface="Arial"/>
              </a:rPr>
              <a:t>с</a:t>
            </a:r>
            <a:r>
              <a:rPr lang="ru-RU" sz="2150" spc="-15" dirty="0" smtClean="0">
                <a:solidFill>
                  <a:srgbClr val="0D2B47"/>
                </a:solidFill>
                <a:latin typeface="Arial"/>
                <a:cs typeface="Arial"/>
              </a:rPr>
              <a:t> 2013 года в движении</a:t>
            </a: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15" dirty="0" smtClean="0">
                <a:solidFill>
                  <a:srgbClr val="0D2B47"/>
                </a:solidFill>
                <a:latin typeface="Arial"/>
                <a:cs typeface="Arial"/>
              </a:rPr>
              <a:t>2014 год – </a:t>
            </a:r>
            <a:r>
              <a:rPr lang="en-US" sz="2150" spc="-15" dirty="0" smtClean="0">
                <a:solidFill>
                  <a:srgbClr val="0D2B47"/>
                </a:solidFill>
                <a:latin typeface="Arial"/>
                <a:cs typeface="Arial"/>
              </a:rPr>
              <a:t>I</a:t>
            </a:r>
            <a:r>
              <a:rPr lang="ru-RU" sz="2150" spc="-15" dirty="0" smtClean="0">
                <a:solidFill>
                  <a:srgbClr val="0D2B47"/>
                </a:solidFill>
                <a:latin typeface="Arial"/>
                <a:cs typeface="Arial"/>
              </a:rPr>
              <a:t> Региональный чемпионат (8 компетенций)</a:t>
            </a: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15" dirty="0" smtClean="0">
                <a:solidFill>
                  <a:srgbClr val="0D2B47"/>
                </a:solidFill>
                <a:latin typeface="Arial"/>
                <a:cs typeface="Arial"/>
              </a:rPr>
              <a:t>7 </a:t>
            </a:r>
            <a:r>
              <a:rPr lang="ru-RU" sz="2150" spc="-15" dirty="0">
                <a:solidFill>
                  <a:srgbClr val="0D2B47"/>
                </a:solidFill>
                <a:latin typeface="Arial"/>
                <a:cs typeface="Arial"/>
              </a:rPr>
              <a:t>Специализированных центров компетенций </a:t>
            </a:r>
            <a:endParaRPr lang="ru-RU" sz="2150" spc="-15" dirty="0" smtClean="0">
              <a:solidFill>
                <a:srgbClr val="0D2B47"/>
              </a:solidFill>
              <a:latin typeface="Arial"/>
              <a:cs typeface="Arial"/>
            </a:endParaRPr>
          </a:p>
          <a:p>
            <a:pPr marL="355600" lvl="0" indent="-342900"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15" dirty="0" smtClean="0">
                <a:solidFill>
                  <a:srgbClr val="0D2B47"/>
                </a:solidFill>
                <a:latin typeface="Arial"/>
                <a:cs typeface="Arial"/>
              </a:rPr>
              <a:t>32 </a:t>
            </a:r>
            <a:r>
              <a:rPr lang="ru-RU" sz="2150" spc="-20" dirty="0">
                <a:solidFill>
                  <a:srgbClr val="0D2B47"/>
                </a:solidFill>
                <a:latin typeface="Arial"/>
                <a:cs typeface="Arial"/>
              </a:rPr>
              <a:t>Профессиональная образовательная </a:t>
            </a:r>
            <a:r>
              <a:rPr lang="ru-RU" sz="2150" spc="-20" dirty="0" smtClean="0">
                <a:solidFill>
                  <a:srgbClr val="0D2B47"/>
                </a:solidFill>
                <a:latin typeface="Arial"/>
                <a:cs typeface="Arial"/>
              </a:rPr>
              <a:t>организация</a:t>
            </a:r>
          </a:p>
        </p:txBody>
      </p:sp>
      <p:sp>
        <p:nvSpPr>
          <p:cNvPr id="25" name="object 3"/>
          <p:cNvSpPr txBox="1"/>
          <p:nvPr/>
        </p:nvSpPr>
        <p:spPr>
          <a:xfrm>
            <a:off x="6169891" y="2117517"/>
            <a:ext cx="4214481" cy="463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15" dirty="0">
                <a:solidFill>
                  <a:srgbClr val="0D2B47"/>
                </a:solidFill>
                <a:latin typeface="Arial"/>
                <a:cs typeface="Arial"/>
              </a:rPr>
              <a:t>2018 год - </a:t>
            </a:r>
            <a:r>
              <a:rPr lang="ru-RU" sz="2150" b="1" spc="-15" dirty="0" smtClean="0">
                <a:solidFill>
                  <a:srgbClr val="0D2B47"/>
                </a:solidFill>
                <a:latin typeface="Arial"/>
                <a:cs typeface="Arial"/>
              </a:rPr>
              <a:t>55 </a:t>
            </a:r>
            <a:r>
              <a:rPr lang="ru-RU" sz="2150" spc="-15" dirty="0">
                <a:solidFill>
                  <a:srgbClr val="0D2B47"/>
                </a:solidFill>
                <a:latin typeface="Arial"/>
                <a:cs typeface="Arial"/>
              </a:rPr>
              <a:t>компетенций</a:t>
            </a:r>
            <a:endParaRPr lang="ru-RU" sz="2150" dirty="0">
              <a:latin typeface="Arial"/>
              <a:cs typeface="Arial"/>
            </a:endParaRPr>
          </a:p>
          <a:p>
            <a:pPr marL="355600" lvl="0" indent="-342900"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spc="-15" dirty="0">
                <a:solidFill>
                  <a:srgbClr val="0D2B47"/>
                </a:solidFill>
                <a:latin typeface="Arial"/>
                <a:cs typeface="Arial"/>
              </a:rPr>
              <a:t>26</a:t>
            </a:r>
            <a:r>
              <a:rPr lang="ru-RU" sz="2150" spc="-15" dirty="0">
                <a:solidFill>
                  <a:srgbClr val="0D2B47"/>
                </a:solidFill>
                <a:latin typeface="Arial"/>
                <a:cs typeface="Arial"/>
              </a:rPr>
              <a:t> Специализированных центров компетенций </a:t>
            </a:r>
            <a:endParaRPr lang="ru-RU" sz="21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spc="-20" dirty="0" smtClean="0">
                <a:solidFill>
                  <a:srgbClr val="0D2B47"/>
                </a:solidFill>
                <a:latin typeface="Arial"/>
                <a:cs typeface="Arial"/>
              </a:rPr>
              <a:t>41</a:t>
            </a:r>
            <a:r>
              <a:rPr lang="ru-RU" sz="2150" spc="-20" dirty="0" smtClean="0">
                <a:solidFill>
                  <a:srgbClr val="0D2B47"/>
                </a:solidFill>
                <a:latin typeface="Arial"/>
                <a:cs typeface="Arial"/>
              </a:rPr>
              <a:t> Профессиональная образовательная организация (</a:t>
            </a:r>
            <a:r>
              <a:rPr lang="ru-RU" sz="2150" spc="-20" dirty="0" err="1" smtClean="0">
                <a:solidFill>
                  <a:srgbClr val="0D2B47"/>
                </a:solidFill>
                <a:latin typeface="Arial"/>
                <a:cs typeface="Arial"/>
              </a:rPr>
              <a:t>МОКк</a:t>
            </a:r>
            <a:r>
              <a:rPr lang="ru-RU" sz="2150" spc="-20" dirty="0" smtClean="0">
                <a:solidFill>
                  <a:srgbClr val="0D2B47"/>
                </a:solidFill>
                <a:latin typeface="Arial"/>
                <a:cs typeface="Arial"/>
              </a:rPr>
              <a:t>)</a:t>
            </a:r>
            <a:endParaRPr lang="ru-RU" sz="21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5" dirty="0" smtClean="0">
                <a:solidFill>
                  <a:srgbClr val="0D2B47"/>
                </a:solidFill>
                <a:latin typeface="Arial"/>
                <a:cs typeface="Arial"/>
              </a:rPr>
              <a:t>Свыше </a:t>
            </a:r>
            <a:r>
              <a:rPr lang="ru-RU" sz="2150" b="1" spc="5" dirty="0" smtClean="0">
                <a:solidFill>
                  <a:srgbClr val="0D2B47"/>
                </a:solidFill>
                <a:latin typeface="Arial"/>
                <a:cs typeface="Arial"/>
              </a:rPr>
              <a:t>300</a:t>
            </a:r>
            <a:r>
              <a:rPr lang="ru-RU" sz="2150" spc="5" dirty="0" smtClean="0">
                <a:solidFill>
                  <a:srgbClr val="0D2B47"/>
                </a:solidFill>
                <a:latin typeface="Arial"/>
                <a:cs typeface="Arial"/>
              </a:rPr>
              <a:t> участников, </a:t>
            </a:r>
            <a:r>
              <a:rPr lang="ru-RU" sz="2150" b="1" spc="5" dirty="0" smtClean="0">
                <a:solidFill>
                  <a:srgbClr val="0D2B47"/>
                </a:solidFill>
                <a:latin typeface="Arial"/>
                <a:cs typeface="Arial"/>
              </a:rPr>
              <a:t>500 </a:t>
            </a:r>
            <a:r>
              <a:rPr lang="ru-RU" sz="2150" spc="5" dirty="0" smtClean="0">
                <a:solidFill>
                  <a:srgbClr val="0D2B47"/>
                </a:solidFill>
                <a:latin typeface="Arial"/>
                <a:cs typeface="Arial"/>
              </a:rPr>
              <a:t>экспертов</a:t>
            </a: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5" dirty="0" smtClean="0">
                <a:solidFill>
                  <a:srgbClr val="0D2B47"/>
                </a:solidFill>
                <a:latin typeface="Arial"/>
                <a:cs typeface="Arial"/>
              </a:rPr>
              <a:t>12 сертифицированных экспертов, 2 международных эксперта, 2 менеджера компетенции (8 соискателей)</a:t>
            </a: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5" dirty="0" smtClean="0">
                <a:solidFill>
                  <a:srgbClr val="0D2B47"/>
                </a:solidFill>
                <a:latin typeface="Arial"/>
                <a:cs typeface="Arial"/>
              </a:rPr>
              <a:t>2 аккредитованных СЦК (3 соискателя)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8" name="object 13"/>
          <p:cNvSpPr/>
          <p:nvPr/>
        </p:nvSpPr>
        <p:spPr>
          <a:xfrm>
            <a:off x="1713770" y="5126700"/>
            <a:ext cx="3209212" cy="1922270"/>
          </a:xfrm>
          <a:custGeom>
            <a:avLst/>
            <a:gdLst/>
            <a:ahLst/>
            <a:cxnLst/>
            <a:rect l="l" t="t" r="r" b="b"/>
            <a:pathLst>
              <a:path w="2480945" h="1821179">
                <a:moveTo>
                  <a:pt x="2177034" y="0"/>
                </a:moveTo>
                <a:lnTo>
                  <a:pt x="303530" y="0"/>
                </a:lnTo>
                <a:lnTo>
                  <a:pt x="254254" y="4063"/>
                </a:lnTo>
                <a:lnTo>
                  <a:pt x="207518" y="15493"/>
                </a:lnTo>
                <a:lnTo>
                  <a:pt x="163956" y="33908"/>
                </a:lnTo>
                <a:lnTo>
                  <a:pt x="124206" y="58546"/>
                </a:lnTo>
                <a:lnTo>
                  <a:pt x="88900" y="88900"/>
                </a:lnTo>
                <a:lnTo>
                  <a:pt x="58547" y="124332"/>
                </a:lnTo>
                <a:lnTo>
                  <a:pt x="33909" y="164083"/>
                </a:lnTo>
                <a:lnTo>
                  <a:pt x="15493" y="207644"/>
                </a:lnTo>
                <a:lnTo>
                  <a:pt x="3937" y="254253"/>
                </a:lnTo>
                <a:lnTo>
                  <a:pt x="0" y="303529"/>
                </a:lnTo>
                <a:lnTo>
                  <a:pt x="0" y="1517649"/>
                </a:lnTo>
                <a:lnTo>
                  <a:pt x="3937" y="1566798"/>
                </a:lnTo>
                <a:lnTo>
                  <a:pt x="15493" y="1613535"/>
                </a:lnTo>
                <a:lnTo>
                  <a:pt x="33909" y="1657095"/>
                </a:lnTo>
                <a:lnTo>
                  <a:pt x="58547" y="1696872"/>
                </a:lnTo>
                <a:lnTo>
                  <a:pt x="88900" y="1732229"/>
                </a:lnTo>
                <a:lnTo>
                  <a:pt x="124206" y="1762569"/>
                </a:lnTo>
                <a:lnTo>
                  <a:pt x="163956" y="1787258"/>
                </a:lnTo>
                <a:lnTo>
                  <a:pt x="207518" y="1805660"/>
                </a:lnTo>
                <a:lnTo>
                  <a:pt x="254254" y="1817166"/>
                </a:lnTo>
                <a:lnTo>
                  <a:pt x="303530" y="1821141"/>
                </a:lnTo>
                <a:lnTo>
                  <a:pt x="2177034" y="1821141"/>
                </a:lnTo>
                <a:lnTo>
                  <a:pt x="2226310" y="1817166"/>
                </a:lnTo>
                <a:lnTo>
                  <a:pt x="2272919" y="1805660"/>
                </a:lnTo>
                <a:lnTo>
                  <a:pt x="2316480" y="1787258"/>
                </a:lnTo>
                <a:lnTo>
                  <a:pt x="2356231" y="1762569"/>
                </a:lnTo>
                <a:lnTo>
                  <a:pt x="2391664" y="1732229"/>
                </a:lnTo>
                <a:lnTo>
                  <a:pt x="2422017" y="1696872"/>
                </a:lnTo>
                <a:lnTo>
                  <a:pt x="2446655" y="1657095"/>
                </a:lnTo>
                <a:lnTo>
                  <a:pt x="2465070" y="1613535"/>
                </a:lnTo>
                <a:lnTo>
                  <a:pt x="2476500" y="1566798"/>
                </a:lnTo>
                <a:lnTo>
                  <a:pt x="2480564" y="1517649"/>
                </a:lnTo>
                <a:lnTo>
                  <a:pt x="2480564" y="303529"/>
                </a:lnTo>
                <a:lnTo>
                  <a:pt x="2476500" y="254253"/>
                </a:lnTo>
                <a:lnTo>
                  <a:pt x="2465070" y="207644"/>
                </a:lnTo>
                <a:lnTo>
                  <a:pt x="2446655" y="164083"/>
                </a:lnTo>
                <a:lnTo>
                  <a:pt x="2422017" y="124332"/>
                </a:lnTo>
                <a:lnTo>
                  <a:pt x="2391664" y="88900"/>
                </a:lnTo>
                <a:lnTo>
                  <a:pt x="2356231" y="58546"/>
                </a:lnTo>
                <a:lnTo>
                  <a:pt x="2316480" y="33908"/>
                </a:lnTo>
                <a:lnTo>
                  <a:pt x="2272919" y="15493"/>
                </a:lnTo>
                <a:lnTo>
                  <a:pt x="2226310" y="4063"/>
                </a:lnTo>
                <a:lnTo>
                  <a:pt x="2177034" y="0"/>
                </a:lnTo>
                <a:close/>
              </a:path>
            </a:pathLst>
          </a:custGeom>
          <a:solidFill>
            <a:srgbClr val="9B1B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14"/>
          <p:cNvSpPr/>
          <p:nvPr/>
        </p:nvSpPr>
        <p:spPr>
          <a:xfrm>
            <a:off x="2449938" y="4703155"/>
            <a:ext cx="737235" cy="423545"/>
          </a:xfrm>
          <a:custGeom>
            <a:avLst/>
            <a:gdLst/>
            <a:ahLst/>
            <a:cxnLst/>
            <a:rect l="l" t="t" r="r" b="b"/>
            <a:pathLst>
              <a:path w="737235" h="423545">
                <a:moveTo>
                  <a:pt x="0" y="0"/>
                </a:moveTo>
                <a:lnTo>
                  <a:pt x="116967" y="423163"/>
                </a:lnTo>
                <a:lnTo>
                  <a:pt x="737108" y="423163"/>
                </a:lnTo>
                <a:lnTo>
                  <a:pt x="0" y="0"/>
                </a:lnTo>
                <a:close/>
              </a:path>
            </a:pathLst>
          </a:custGeom>
          <a:solidFill>
            <a:srgbClr val="9B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 txBox="1"/>
          <p:nvPr/>
        </p:nvSpPr>
        <p:spPr>
          <a:xfrm>
            <a:off x="1865745" y="5151071"/>
            <a:ext cx="2835564" cy="205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980"/>
              </a:lnSpc>
            </a:pPr>
            <a:endParaRPr lang="ru-RU" sz="1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445" algn="ctr">
              <a:lnSpc>
                <a:spcPts val="1980"/>
              </a:lnSpc>
            </a:pP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Участники Национальной сборной;</a:t>
            </a:r>
          </a:p>
          <a:p>
            <a:pPr marL="4445" algn="ctr">
              <a:lnSpc>
                <a:spcPts val="1980"/>
              </a:lnSpc>
            </a:pP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Обладатели </a:t>
            </a:r>
            <a:r>
              <a:rPr lang="en-US" sz="1600" spc="-5" dirty="0" smtClean="0">
                <a:solidFill>
                  <a:srgbClr val="FFFFFF"/>
                </a:solidFill>
                <a:latin typeface="Arial"/>
                <a:cs typeface="Arial"/>
              </a:rPr>
              <a:t>Medallions </a:t>
            </a:r>
            <a:r>
              <a:rPr lang="en-US" sz="16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600" spc="-5" dirty="0" smtClean="0">
                <a:solidFill>
                  <a:srgbClr val="FFFFFF"/>
                </a:solidFill>
                <a:latin typeface="Arial"/>
                <a:cs typeface="Arial"/>
              </a:rPr>
              <a:t>f Excellence</a:t>
            </a: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;</a:t>
            </a:r>
          </a:p>
          <a:p>
            <a:pPr marL="4445" algn="ctr">
              <a:lnSpc>
                <a:spcPts val="1980"/>
              </a:lnSpc>
            </a:pP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Победители и призеры Национальных чемпионатов</a:t>
            </a:r>
          </a:p>
          <a:p>
            <a:pPr marL="4445" algn="ctr">
              <a:lnSpc>
                <a:spcPts val="1980"/>
              </a:lnSpc>
            </a:pPr>
            <a:endParaRPr lang="ru-RU" sz="1600" spc="-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9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1042873"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/>
            </a:r>
            <a:b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ru-RU" sz="21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/>
            </a:r>
            <a:br>
              <a:rPr lang="ru-RU" sz="21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ДВИЖЕНИЕ </a:t>
            </a:r>
            <a:b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«</a:t>
            </a:r>
            <a:r>
              <a:rPr lang="ru-RU" sz="26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МОЛОДЫЕ ПРОФЕССИОНАЛЫ» </a:t>
            </a:r>
            <a: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/>
            </a:r>
            <a:b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(</a:t>
            </a:r>
            <a:r>
              <a:rPr lang="en-US" sz="26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WORLDSKILLS RUSSIA</a:t>
            </a:r>
            <a:r>
              <a:rPr lang="ru-RU" sz="26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)</a:t>
            </a:r>
            <a:r>
              <a:rPr lang="en-US" sz="26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 </a:t>
            </a:r>
            <a: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/>
            </a:r>
            <a:b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</a:br>
            <a: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В </a:t>
            </a:r>
            <a:r>
              <a:rPr lang="ru-RU" sz="26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КРАСНОЯРСКОМ </a:t>
            </a:r>
            <a:r>
              <a:rPr lang="ru-RU" sz="26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КРАЕ</a:t>
            </a:r>
            <a:r>
              <a:rPr lang="ru-RU" sz="2000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/>
            </a:r>
            <a:br>
              <a:rPr lang="ru-RU" sz="2000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СОЗДАНИЕ СООБЩЕСТВА ЛИДЕРОВ ДВИЖЕНИЯ </a:t>
            </a:r>
            <a:r>
              <a:rPr lang="en-US" sz="18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WSR</a:t>
            </a:r>
            <a:endParaRPr lang="en-US" sz="1800" b="1" dirty="0">
              <a:solidFill>
                <a:srgbClr val="1F3D8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пособного преобразовывать образовательную действительность, разрабатывать и внедрять новые компетенции, компетенции будущего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национальные и международные требования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ИНВЕСТИЦИИ В «НОВЫЙ ТИП» ПРОФЕССИОНАЛА </a:t>
            </a: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можно встроить в образовательный процесс, разделяющий идеологию движения, за счет которых произойдет обновление кадрового потенциала системы</a:t>
            </a: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РАЗРАБОТКА КОМПЕТЕНЦИЙ</a:t>
            </a: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обеспечивающих конкурентное преимущество Красноярского края и доработка «выставочных» компетенций до статуса «презентационных» по стандартам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ИНФРАСТРУКТУРА (модель) ВОВЛЕЧЕНИЯ «ЮНИОРОВ» В ДВИЖЕНИЕ</a:t>
            </a: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решала бы задачу профессиональной ориентации подрастающего поколения</a:t>
            </a: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ПИЛОТНАЯ АПРОБАЦИЯ ДЕМОНСТРАЦИОННОГО ЭКЗАМЕНА</a:t>
            </a: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на педагогической специальности,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скиллс-паспорта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1042873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ПОБЕДА НА ФИНАЛЕ НАЦИОНАЛЬНОГО ЧЕМПИОНАТА 2018 (ТОП-10)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89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462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7398" y="340709"/>
            <a:ext cx="6731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ЧЕМПИОНАТ МИРА </a:t>
            </a:r>
            <a:endParaRPr lang="en-US" sz="2500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en-US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WORLDSKILLS KAZAN 2019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2986" y="3368202"/>
            <a:ext cx="2715605" cy="660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субъектов РФ, </a:t>
            </a:r>
            <a:r>
              <a: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14 тыс. студентов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6693" y="2620377"/>
            <a:ext cx="920014" cy="556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bject 2"/>
          <p:cNvSpPr txBox="1"/>
          <p:nvPr/>
        </p:nvSpPr>
        <p:spPr>
          <a:xfrm>
            <a:off x="678861" y="2078682"/>
            <a:ext cx="3640454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15" dirty="0">
                <a:solidFill>
                  <a:srgbClr val="0D2B47"/>
                </a:solidFill>
                <a:latin typeface="Arial"/>
                <a:cs typeface="Arial"/>
              </a:rPr>
              <a:t>б</a:t>
            </a:r>
            <a:r>
              <a:rPr sz="2150" spc="-15" dirty="0" err="1" smtClean="0">
                <a:solidFill>
                  <a:srgbClr val="0D2B47"/>
                </a:solidFill>
                <a:latin typeface="Arial"/>
                <a:cs typeface="Arial"/>
              </a:rPr>
              <a:t>олее</a:t>
            </a:r>
            <a:r>
              <a:rPr sz="2150" spc="-15" dirty="0" smtClean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b="1" spc="5" dirty="0">
                <a:solidFill>
                  <a:srgbClr val="0D2B47"/>
                </a:solidFill>
                <a:latin typeface="Arial"/>
                <a:cs typeface="Arial"/>
              </a:rPr>
              <a:t>1 </a:t>
            </a:r>
            <a:r>
              <a:rPr sz="2150" b="1" dirty="0">
                <a:solidFill>
                  <a:srgbClr val="0D2B47"/>
                </a:solidFill>
                <a:latin typeface="Arial"/>
                <a:cs typeface="Arial"/>
              </a:rPr>
              <a:t>500 </a:t>
            </a:r>
            <a:r>
              <a:rPr sz="2150" spc="5" dirty="0">
                <a:solidFill>
                  <a:srgbClr val="0D2B47"/>
                </a:solidFill>
                <a:latin typeface="Arial"/>
                <a:cs typeface="Arial"/>
              </a:rPr>
              <a:t>участников</a:t>
            </a:r>
            <a:r>
              <a:rPr sz="2150" spc="-235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D2B47"/>
                </a:solidFill>
                <a:latin typeface="Arial"/>
                <a:cs typeface="Arial"/>
              </a:rPr>
              <a:t>в  </a:t>
            </a:r>
            <a:r>
              <a:rPr sz="2150" spc="-15" dirty="0">
                <a:solidFill>
                  <a:srgbClr val="0D2B47"/>
                </a:solidFill>
                <a:latin typeface="Arial"/>
                <a:cs typeface="Arial"/>
              </a:rPr>
              <a:t>возрасте </a:t>
            </a:r>
            <a:r>
              <a:rPr sz="2150" spc="5" dirty="0">
                <a:solidFill>
                  <a:srgbClr val="0D2B47"/>
                </a:solidFill>
                <a:latin typeface="Arial"/>
                <a:cs typeface="Arial"/>
              </a:rPr>
              <a:t>до 25</a:t>
            </a:r>
            <a:r>
              <a:rPr sz="2150" spc="-229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spc="-45" dirty="0" err="1" smtClean="0">
                <a:solidFill>
                  <a:srgbClr val="0D2B47"/>
                </a:solidFill>
                <a:latin typeface="Arial"/>
                <a:cs typeface="Arial"/>
              </a:rPr>
              <a:t>лет</a:t>
            </a:r>
            <a:endParaRPr lang="ru-RU" sz="2150" dirty="0">
              <a:latin typeface="Arial"/>
              <a:cs typeface="Arial"/>
            </a:endParaRP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15" dirty="0">
                <a:solidFill>
                  <a:srgbClr val="0D2B47"/>
                </a:solidFill>
                <a:latin typeface="Arial"/>
                <a:cs typeface="Arial"/>
              </a:rPr>
              <a:t>б</a:t>
            </a:r>
            <a:r>
              <a:rPr sz="2150" spc="-15" dirty="0" err="1" smtClean="0">
                <a:solidFill>
                  <a:srgbClr val="0D2B47"/>
                </a:solidFill>
                <a:latin typeface="Arial"/>
                <a:cs typeface="Arial"/>
              </a:rPr>
              <a:t>олее</a:t>
            </a:r>
            <a:r>
              <a:rPr sz="2150" spc="-15" dirty="0" smtClean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D2B47"/>
                </a:solidFill>
                <a:latin typeface="Arial"/>
                <a:cs typeface="Arial"/>
              </a:rPr>
              <a:t>60</a:t>
            </a:r>
            <a:r>
              <a:rPr sz="2150" b="1" spc="-190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dirty="0" err="1" smtClean="0">
                <a:solidFill>
                  <a:srgbClr val="0D2B47"/>
                </a:solidFill>
                <a:latin typeface="Arial"/>
                <a:cs typeface="Arial"/>
              </a:rPr>
              <a:t>стран</a:t>
            </a:r>
            <a:endParaRPr lang="ru-RU" sz="2150" dirty="0">
              <a:latin typeface="Arial"/>
              <a:cs typeface="Arial"/>
            </a:endParaRP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20" dirty="0" smtClean="0">
                <a:solidFill>
                  <a:srgbClr val="0D2B47"/>
                </a:solidFill>
                <a:latin typeface="Arial"/>
                <a:cs typeface="Arial"/>
              </a:rPr>
              <a:t>б</a:t>
            </a:r>
            <a:r>
              <a:rPr sz="2150" spc="-20" dirty="0" err="1" smtClean="0">
                <a:solidFill>
                  <a:srgbClr val="0D2B47"/>
                </a:solidFill>
                <a:latin typeface="Arial"/>
                <a:cs typeface="Arial"/>
              </a:rPr>
              <a:t>олее</a:t>
            </a:r>
            <a:r>
              <a:rPr sz="2150" spc="-20" dirty="0" smtClean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b="1" spc="5" dirty="0">
                <a:solidFill>
                  <a:srgbClr val="0D2B47"/>
                </a:solidFill>
                <a:latin typeface="Arial"/>
                <a:cs typeface="Arial"/>
              </a:rPr>
              <a:t>3 </a:t>
            </a:r>
            <a:r>
              <a:rPr sz="2150" b="1" dirty="0">
                <a:solidFill>
                  <a:srgbClr val="0D2B47"/>
                </a:solidFill>
                <a:latin typeface="Arial"/>
                <a:cs typeface="Arial"/>
              </a:rPr>
              <a:t>000</a:t>
            </a:r>
            <a:r>
              <a:rPr sz="2150" b="1" spc="-170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0D2B47"/>
                </a:solidFill>
                <a:latin typeface="Arial"/>
                <a:cs typeface="Arial"/>
              </a:rPr>
              <a:t>экспертов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6521032" y="2117517"/>
            <a:ext cx="3863340" cy="137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spc="-20" dirty="0">
                <a:solidFill>
                  <a:srgbClr val="0D2B47"/>
                </a:solidFill>
                <a:latin typeface="Arial"/>
                <a:cs typeface="Arial"/>
              </a:rPr>
              <a:t>б</a:t>
            </a:r>
            <a:r>
              <a:rPr sz="2150" spc="-20" dirty="0" err="1" smtClean="0">
                <a:solidFill>
                  <a:srgbClr val="0D2B47"/>
                </a:solidFill>
                <a:latin typeface="Arial"/>
                <a:cs typeface="Arial"/>
              </a:rPr>
              <a:t>олее</a:t>
            </a:r>
            <a:r>
              <a:rPr sz="2150" spc="-20" dirty="0" smtClean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D2B47"/>
                </a:solidFill>
                <a:latin typeface="Arial"/>
                <a:cs typeface="Arial"/>
              </a:rPr>
              <a:t>50</a:t>
            </a:r>
            <a:r>
              <a:rPr sz="2150" b="1" spc="-135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spc="-15" dirty="0" err="1" smtClean="0">
                <a:solidFill>
                  <a:srgbClr val="0D2B47"/>
                </a:solidFill>
                <a:latin typeface="Arial"/>
                <a:cs typeface="Arial"/>
              </a:rPr>
              <a:t>компетенций</a:t>
            </a:r>
            <a:endParaRPr lang="ru-RU" sz="21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sz="2150" b="1" spc="5" dirty="0" smtClean="0">
                <a:solidFill>
                  <a:srgbClr val="0D2B47"/>
                </a:solidFill>
                <a:latin typeface="Arial"/>
                <a:cs typeface="Arial"/>
              </a:rPr>
              <a:t>2 </a:t>
            </a:r>
            <a:r>
              <a:rPr sz="2150" b="1" dirty="0">
                <a:solidFill>
                  <a:srgbClr val="0D2B47"/>
                </a:solidFill>
                <a:latin typeface="Arial"/>
                <a:cs typeface="Arial"/>
              </a:rPr>
              <a:t>000</a:t>
            </a:r>
            <a:r>
              <a:rPr sz="2150" b="1" spc="-160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spc="-20" dirty="0" err="1" smtClean="0">
                <a:solidFill>
                  <a:srgbClr val="0D2B47"/>
                </a:solidFill>
                <a:latin typeface="Arial"/>
                <a:cs typeface="Arial"/>
              </a:rPr>
              <a:t>волонтеров</a:t>
            </a:r>
            <a:endParaRPr lang="ru-RU" sz="21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sz="2150" b="1" dirty="0" smtClean="0">
                <a:solidFill>
                  <a:srgbClr val="0D2B47"/>
                </a:solidFill>
                <a:latin typeface="Arial"/>
                <a:cs typeface="Arial"/>
              </a:rPr>
              <a:t>250 </a:t>
            </a:r>
            <a:r>
              <a:rPr sz="2150" b="1" dirty="0">
                <a:solidFill>
                  <a:srgbClr val="0D2B47"/>
                </a:solidFill>
                <a:latin typeface="Arial"/>
                <a:cs typeface="Arial"/>
              </a:rPr>
              <a:t>000</a:t>
            </a:r>
            <a:r>
              <a:rPr sz="2150" b="1" spc="-114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spc="-40" dirty="0" err="1" smtClean="0">
                <a:solidFill>
                  <a:srgbClr val="0D2B47"/>
                </a:solidFill>
                <a:latin typeface="Arial"/>
                <a:cs typeface="Arial"/>
              </a:rPr>
              <a:t>посетителей</a:t>
            </a:r>
            <a:endParaRPr lang="ru-RU" sz="21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sz="2150" b="1" spc="5" dirty="0" smtClean="0">
                <a:solidFill>
                  <a:srgbClr val="0D2B47"/>
                </a:solidFill>
                <a:latin typeface="Arial"/>
                <a:cs typeface="Arial"/>
              </a:rPr>
              <a:t>3 </a:t>
            </a:r>
            <a:r>
              <a:rPr sz="2150" b="1" dirty="0">
                <a:solidFill>
                  <a:srgbClr val="0D2B47"/>
                </a:solidFill>
                <a:latin typeface="Arial"/>
                <a:cs typeface="Arial"/>
              </a:rPr>
              <a:t>000 </a:t>
            </a:r>
            <a:r>
              <a:rPr sz="2150" spc="-25" dirty="0">
                <a:solidFill>
                  <a:srgbClr val="0D2B47"/>
                </a:solidFill>
                <a:latin typeface="Arial"/>
                <a:cs typeface="Arial"/>
              </a:rPr>
              <a:t>представителей</a:t>
            </a:r>
            <a:r>
              <a:rPr sz="2150" spc="-200" dirty="0">
                <a:solidFill>
                  <a:srgbClr val="0D2B47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0D2B47"/>
                </a:solidFill>
                <a:latin typeface="Arial"/>
                <a:cs typeface="Arial"/>
              </a:rPr>
              <a:t>СМИ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6" name="object 4"/>
          <p:cNvSpPr/>
          <p:nvPr/>
        </p:nvSpPr>
        <p:spPr>
          <a:xfrm>
            <a:off x="8258556" y="4726730"/>
            <a:ext cx="2433827" cy="237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/>
          <p:cNvSpPr/>
          <p:nvPr/>
        </p:nvSpPr>
        <p:spPr>
          <a:xfrm>
            <a:off x="9204959" y="5767623"/>
            <a:ext cx="914400" cy="758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3"/>
          <p:cNvSpPr/>
          <p:nvPr/>
        </p:nvSpPr>
        <p:spPr>
          <a:xfrm>
            <a:off x="2139695" y="4653788"/>
            <a:ext cx="2480945" cy="1821180"/>
          </a:xfrm>
          <a:custGeom>
            <a:avLst/>
            <a:gdLst/>
            <a:ahLst/>
            <a:cxnLst/>
            <a:rect l="l" t="t" r="r" b="b"/>
            <a:pathLst>
              <a:path w="2480945" h="1821179">
                <a:moveTo>
                  <a:pt x="2177034" y="0"/>
                </a:moveTo>
                <a:lnTo>
                  <a:pt x="303530" y="0"/>
                </a:lnTo>
                <a:lnTo>
                  <a:pt x="254254" y="4063"/>
                </a:lnTo>
                <a:lnTo>
                  <a:pt x="207518" y="15493"/>
                </a:lnTo>
                <a:lnTo>
                  <a:pt x="163956" y="33908"/>
                </a:lnTo>
                <a:lnTo>
                  <a:pt x="124206" y="58546"/>
                </a:lnTo>
                <a:lnTo>
                  <a:pt x="88900" y="88900"/>
                </a:lnTo>
                <a:lnTo>
                  <a:pt x="58547" y="124332"/>
                </a:lnTo>
                <a:lnTo>
                  <a:pt x="33909" y="164083"/>
                </a:lnTo>
                <a:lnTo>
                  <a:pt x="15493" y="207644"/>
                </a:lnTo>
                <a:lnTo>
                  <a:pt x="3937" y="254253"/>
                </a:lnTo>
                <a:lnTo>
                  <a:pt x="0" y="303529"/>
                </a:lnTo>
                <a:lnTo>
                  <a:pt x="0" y="1517649"/>
                </a:lnTo>
                <a:lnTo>
                  <a:pt x="3937" y="1566798"/>
                </a:lnTo>
                <a:lnTo>
                  <a:pt x="15493" y="1613535"/>
                </a:lnTo>
                <a:lnTo>
                  <a:pt x="33909" y="1657095"/>
                </a:lnTo>
                <a:lnTo>
                  <a:pt x="58547" y="1696872"/>
                </a:lnTo>
                <a:lnTo>
                  <a:pt x="88900" y="1732229"/>
                </a:lnTo>
                <a:lnTo>
                  <a:pt x="124206" y="1762569"/>
                </a:lnTo>
                <a:lnTo>
                  <a:pt x="163956" y="1787258"/>
                </a:lnTo>
                <a:lnTo>
                  <a:pt x="207518" y="1805660"/>
                </a:lnTo>
                <a:lnTo>
                  <a:pt x="254254" y="1817166"/>
                </a:lnTo>
                <a:lnTo>
                  <a:pt x="303530" y="1821141"/>
                </a:lnTo>
                <a:lnTo>
                  <a:pt x="2177034" y="1821141"/>
                </a:lnTo>
                <a:lnTo>
                  <a:pt x="2226310" y="1817166"/>
                </a:lnTo>
                <a:lnTo>
                  <a:pt x="2272919" y="1805660"/>
                </a:lnTo>
                <a:lnTo>
                  <a:pt x="2316480" y="1787258"/>
                </a:lnTo>
                <a:lnTo>
                  <a:pt x="2356231" y="1762569"/>
                </a:lnTo>
                <a:lnTo>
                  <a:pt x="2391664" y="1732229"/>
                </a:lnTo>
                <a:lnTo>
                  <a:pt x="2422017" y="1696872"/>
                </a:lnTo>
                <a:lnTo>
                  <a:pt x="2446655" y="1657095"/>
                </a:lnTo>
                <a:lnTo>
                  <a:pt x="2465070" y="1613535"/>
                </a:lnTo>
                <a:lnTo>
                  <a:pt x="2476500" y="1566798"/>
                </a:lnTo>
                <a:lnTo>
                  <a:pt x="2480564" y="1517649"/>
                </a:lnTo>
                <a:lnTo>
                  <a:pt x="2480564" y="303529"/>
                </a:lnTo>
                <a:lnTo>
                  <a:pt x="2476500" y="254253"/>
                </a:lnTo>
                <a:lnTo>
                  <a:pt x="2465070" y="207644"/>
                </a:lnTo>
                <a:lnTo>
                  <a:pt x="2446655" y="164083"/>
                </a:lnTo>
                <a:lnTo>
                  <a:pt x="2422017" y="124332"/>
                </a:lnTo>
                <a:lnTo>
                  <a:pt x="2391664" y="88900"/>
                </a:lnTo>
                <a:lnTo>
                  <a:pt x="2356231" y="58546"/>
                </a:lnTo>
                <a:lnTo>
                  <a:pt x="2316480" y="33908"/>
                </a:lnTo>
                <a:lnTo>
                  <a:pt x="2272919" y="15493"/>
                </a:lnTo>
                <a:lnTo>
                  <a:pt x="2226310" y="4063"/>
                </a:lnTo>
                <a:lnTo>
                  <a:pt x="2177034" y="0"/>
                </a:lnTo>
                <a:close/>
              </a:path>
            </a:pathLst>
          </a:custGeom>
          <a:solidFill>
            <a:srgbClr val="9B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/>
          <p:cNvSpPr/>
          <p:nvPr/>
        </p:nvSpPr>
        <p:spPr>
          <a:xfrm>
            <a:off x="2436114" y="4230624"/>
            <a:ext cx="737235" cy="423545"/>
          </a:xfrm>
          <a:custGeom>
            <a:avLst/>
            <a:gdLst/>
            <a:ahLst/>
            <a:cxnLst/>
            <a:rect l="l" t="t" r="r" b="b"/>
            <a:pathLst>
              <a:path w="737235" h="423545">
                <a:moveTo>
                  <a:pt x="0" y="0"/>
                </a:moveTo>
                <a:lnTo>
                  <a:pt x="116967" y="423163"/>
                </a:lnTo>
                <a:lnTo>
                  <a:pt x="737108" y="423163"/>
                </a:lnTo>
                <a:lnTo>
                  <a:pt x="0" y="0"/>
                </a:lnTo>
                <a:close/>
              </a:path>
            </a:pathLst>
          </a:custGeom>
          <a:solidFill>
            <a:srgbClr val="9B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 txBox="1"/>
          <p:nvPr/>
        </p:nvSpPr>
        <p:spPr>
          <a:xfrm>
            <a:off x="2538952" y="4832194"/>
            <a:ext cx="1578610" cy="138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94200"/>
              </a:lnSpc>
            </a:pPr>
            <a:r>
              <a:rPr sz="1950" b="1" spc="-30" dirty="0">
                <a:solidFill>
                  <a:srgbClr val="FFFFFF"/>
                </a:solidFill>
                <a:latin typeface="Arial"/>
                <a:cs typeface="Arial"/>
              </a:rPr>
              <a:t>Даты  </a:t>
            </a:r>
            <a:r>
              <a:rPr sz="1950" b="1" spc="-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50" b="1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50" b="1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50" b="1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950" b="1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50" b="1" spc="-5" dirty="0">
                <a:solidFill>
                  <a:srgbClr val="FFFFFF"/>
                </a:solidFill>
                <a:latin typeface="Arial"/>
                <a:cs typeface="Arial"/>
              </a:rPr>
              <a:t>ния:  </a:t>
            </a: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29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августа</a:t>
            </a:r>
            <a:r>
              <a:rPr sz="19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4445" algn="ctr">
              <a:lnSpc>
                <a:spcPts val="1980"/>
              </a:lnSpc>
            </a:pP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9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"/>
                <a:cs typeface="Arial"/>
              </a:rPr>
              <a:t>сентября</a:t>
            </a:r>
            <a:endParaRPr sz="1950" dirty="0">
              <a:latin typeface="Arial"/>
              <a:cs typeface="Arial"/>
            </a:endParaRPr>
          </a:p>
          <a:p>
            <a:pPr marL="3175" algn="ctr">
              <a:lnSpc>
                <a:spcPts val="2220"/>
              </a:lnSpc>
            </a:pPr>
            <a:r>
              <a:rPr sz="1950" spc="-1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195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40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1" name="object 8"/>
          <p:cNvSpPr/>
          <p:nvPr/>
        </p:nvSpPr>
        <p:spPr>
          <a:xfrm>
            <a:off x="5692108" y="4624916"/>
            <a:ext cx="2480945" cy="1819275"/>
          </a:xfrm>
          <a:custGeom>
            <a:avLst/>
            <a:gdLst/>
            <a:ahLst/>
            <a:cxnLst/>
            <a:rect l="l" t="t" r="r" b="b"/>
            <a:pathLst>
              <a:path w="2480945" h="1819275">
                <a:moveTo>
                  <a:pt x="2177288" y="0"/>
                </a:moveTo>
                <a:lnTo>
                  <a:pt x="303149" y="0"/>
                </a:lnTo>
                <a:lnTo>
                  <a:pt x="254000" y="3937"/>
                </a:lnTo>
                <a:lnTo>
                  <a:pt x="207390" y="15493"/>
                </a:lnTo>
                <a:lnTo>
                  <a:pt x="163829" y="33781"/>
                </a:lnTo>
                <a:lnTo>
                  <a:pt x="124078" y="58547"/>
                </a:lnTo>
                <a:lnTo>
                  <a:pt x="88773" y="88773"/>
                </a:lnTo>
                <a:lnTo>
                  <a:pt x="58547" y="124079"/>
                </a:lnTo>
                <a:lnTo>
                  <a:pt x="33782" y="163830"/>
                </a:lnTo>
                <a:lnTo>
                  <a:pt x="15494" y="207391"/>
                </a:lnTo>
                <a:lnTo>
                  <a:pt x="3937" y="254000"/>
                </a:lnTo>
                <a:lnTo>
                  <a:pt x="0" y="303149"/>
                </a:lnTo>
                <a:lnTo>
                  <a:pt x="0" y="1516037"/>
                </a:lnTo>
                <a:lnTo>
                  <a:pt x="3937" y="1565224"/>
                </a:lnTo>
                <a:lnTo>
                  <a:pt x="15494" y="1611884"/>
                </a:lnTo>
                <a:lnTo>
                  <a:pt x="33782" y="1655394"/>
                </a:lnTo>
                <a:lnTo>
                  <a:pt x="58547" y="1695119"/>
                </a:lnTo>
                <a:lnTo>
                  <a:pt x="88773" y="1730451"/>
                </a:lnTo>
                <a:lnTo>
                  <a:pt x="124078" y="1760753"/>
                </a:lnTo>
                <a:lnTo>
                  <a:pt x="163829" y="1785416"/>
                </a:lnTo>
                <a:lnTo>
                  <a:pt x="207390" y="1803806"/>
                </a:lnTo>
                <a:lnTo>
                  <a:pt x="254000" y="1815299"/>
                </a:lnTo>
                <a:lnTo>
                  <a:pt x="303149" y="1819262"/>
                </a:lnTo>
                <a:lnTo>
                  <a:pt x="2177288" y="1819262"/>
                </a:lnTo>
                <a:lnTo>
                  <a:pt x="2226564" y="1815299"/>
                </a:lnTo>
                <a:lnTo>
                  <a:pt x="2273172" y="1803806"/>
                </a:lnTo>
                <a:lnTo>
                  <a:pt x="2316734" y="1785416"/>
                </a:lnTo>
                <a:lnTo>
                  <a:pt x="2356358" y="1760753"/>
                </a:lnTo>
                <a:lnTo>
                  <a:pt x="2391791" y="1730451"/>
                </a:lnTo>
                <a:lnTo>
                  <a:pt x="2422016" y="1695119"/>
                </a:lnTo>
                <a:lnTo>
                  <a:pt x="2446655" y="1655394"/>
                </a:lnTo>
                <a:lnTo>
                  <a:pt x="2465069" y="1611884"/>
                </a:lnTo>
                <a:lnTo>
                  <a:pt x="2476500" y="1565224"/>
                </a:lnTo>
                <a:lnTo>
                  <a:pt x="2480564" y="1516037"/>
                </a:lnTo>
                <a:lnTo>
                  <a:pt x="2480564" y="303149"/>
                </a:lnTo>
                <a:lnTo>
                  <a:pt x="2476500" y="254000"/>
                </a:lnTo>
                <a:lnTo>
                  <a:pt x="2465069" y="207391"/>
                </a:lnTo>
                <a:lnTo>
                  <a:pt x="2446655" y="163830"/>
                </a:lnTo>
                <a:lnTo>
                  <a:pt x="2422016" y="124079"/>
                </a:lnTo>
                <a:lnTo>
                  <a:pt x="2391791" y="88773"/>
                </a:lnTo>
                <a:lnTo>
                  <a:pt x="2356358" y="58547"/>
                </a:lnTo>
                <a:lnTo>
                  <a:pt x="2316734" y="33781"/>
                </a:lnTo>
                <a:lnTo>
                  <a:pt x="2273172" y="15493"/>
                </a:lnTo>
                <a:lnTo>
                  <a:pt x="2226564" y="3937"/>
                </a:lnTo>
                <a:lnTo>
                  <a:pt x="2177288" y="0"/>
                </a:lnTo>
                <a:close/>
              </a:path>
            </a:pathLst>
          </a:custGeom>
          <a:solidFill>
            <a:srgbClr val="52A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"/>
          <p:cNvSpPr/>
          <p:nvPr/>
        </p:nvSpPr>
        <p:spPr>
          <a:xfrm>
            <a:off x="7139018" y="4222326"/>
            <a:ext cx="805815" cy="402590"/>
          </a:xfrm>
          <a:custGeom>
            <a:avLst/>
            <a:gdLst/>
            <a:ahLst/>
            <a:cxnLst/>
            <a:rect l="l" t="t" r="r" b="b"/>
            <a:pathLst>
              <a:path w="805815" h="402589">
                <a:moveTo>
                  <a:pt x="805560" y="0"/>
                </a:moveTo>
                <a:lnTo>
                  <a:pt x="0" y="402589"/>
                </a:lnTo>
                <a:lnTo>
                  <a:pt x="620141" y="402589"/>
                </a:lnTo>
                <a:lnTo>
                  <a:pt x="805560" y="0"/>
                </a:lnTo>
                <a:close/>
              </a:path>
            </a:pathLst>
          </a:custGeom>
          <a:solidFill>
            <a:srgbClr val="52A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"/>
          <p:cNvSpPr txBox="1"/>
          <p:nvPr/>
        </p:nvSpPr>
        <p:spPr>
          <a:xfrm>
            <a:off x="5905595" y="4932301"/>
            <a:ext cx="2066289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97790" indent="-635" algn="ctr">
              <a:lnSpc>
                <a:spcPct val="79600"/>
              </a:lnSpc>
            </a:pPr>
            <a:r>
              <a:rPr sz="1950" b="1" spc="-45" dirty="0">
                <a:solidFill>
                  <a:srgbClr val="FFFFFF"/>
                </a:solidFill>
                <a:latin typeface="Arial"/>
                <a:cs typeface="Arial"/>
              </a:rPr>
              <a:t>Место 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проведения: 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50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ун</a:t>
            </a:r>
            <a:r>
              <a:rPr sz="1950" spc="-20" dirty="0">
                <a:solidFill>
                  <a:srgbClr val="FFFFFF"/>
                </a:solidFill>
                <a:latin typeface="Arial"/>
                <a:cs typeface="Arial"/>
              </a:rPr>
              <a:t>ар</a:t>
            </a:r>
            <a:r>
              <a:rPr sz="1950" spc="-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950" spc="-3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950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950" dirty="0">
              <a:latin typeface="Arial"/>
              <a:cs typeface="Arial"/>
            </a:endParaRPr>
          </a:p>
          <a:p>
            <a:pPr marL="12700" marR="5080" indent="1905" algn="ctr">
              <a:lnSpc>
                <a:spcPct val="79500"/>
              </a:lnSpc>
              <a:spcBef>
                <a:spcPts val="10"/>
              </a:spcBef>
            </a:pPr>
            <a:r>
              <a:rPr sz="1950" spc="-30" dirty="0">
                <a:solidFill>
                  <a:srgbClr val="FFFFFF"/>
                </a:solidFill>
                <a:latin typeface="Arial"/>
                <a:cs typeface="Arial"/>
              </a:rPr>
              <a:t>выставочный  </a:t>
            </a:r>
            <a:r>
              <a:rPr sz="1950" spc="-25" dirty="0">
                <a:solidFill>
                  <a:srgbClr val="FFFFFF"/>
                </a:solidFill>
                <a:latin typeface="Arial"/>
                <a:cs typeface="Arial"/>
              </a:rPr>
              <a:t>центр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Kazan</a:t>
            </a:r>
            <a:r>
              <a:rPr sz="195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Expo</a:t>
            </a:r>
            <a:endParaRPr sz="19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2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462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7398" y="340709"/>
            <a:ext cx="6731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b="1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ru-RU" sz="2500" b="1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ТЕМАТИЧЕСКИЕ </a:t>
            </a:r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ТРЕКИ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2986" y="3368202"/>
            <a:ext cx="2715605" cy="660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субъектов РФ, </a:t>
            </a:r>
            <a:r>
              <a: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14 тыс. студентов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6693" y="2620377"/>
            <a:ext cx="920014" cy="556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bject 2"/>
          <p:cNvSpPr txBox="1"/>
          <p:nvPr/>
        </p:nvSpPr>
        <p:spPr>
          <a:xfrm>
            <a:off x="577398" y="2406400"/>
            <a:ext cx="4667045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spc="-15" dirty="0" smtClean="0">
                <a:solidFill>
                  <a:srgbClr val="0D2B47"/>
                </a:solidFill>
                <a:latin typeface="Arial"/>
                <a:cs typeface="Arial"/>
              </a:rPr>
              <a:t>ЮНИОРЫ (16 и моложе)</a:t>
            </a: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endParaRPr lang="ru-RU" sz="2150" b="1" dirty="0">
              <a:latin typeface="Arial"/>
              <a:cs typeface="Arial"/>
            </a:endParaRP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spc="-20" dirty="0" smtClean="0">
                <a:solidFill>
                  <a:srgbClr val="0D2B47"/>
                </a:solidFill>
                <a:latin typeface="Arial"/>
                <a:cs typeface="Arial"/>
              </a:rPr>
              <a:t>ЧЕМПИОН (цикл жизни)</a:t>
            </a: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endParaRPr lang="ru-RU" sz="2150" b="1" spc="-20" dirty="0" smtClean="0">
              <a:solidFill>
                <a:srgbClr val="0D2B47"/>
              </a:solidFill>
              <a:latin typeface="Arial"/>
              <a:cs typeface="Arial"/>
            </a:endParaRP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spc="-20" dirty="0" smtClean="0">
                <a:solidFill>
                  <a:srgbClr val="0D2B47"/>
                </a:solidFill>
                <a:latin typeface="Arial"/>
                <a:cs typeface="Arial"/>
              </a:rPr>
              <a:t>МЕЖЧЕМПИОНАТ</a:t>
            </a:r>
          </a:p>
          <a:p>
            <a:pPr marL="382905" marR="5080" indent="-370205">
              <a:lnSpc>
                <a:spcPts val="251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endParaRPr sz="2150" dirty="0">
              <a:latin typeface="Arial"/>
              <a:cs typeface="Arial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6013163" y="2545728"/>
            <a:ext cx="3863340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spc="-20" dirty="0" smtClean="0">
                <a:solidFill>
                  <a:srgbClr val="0D2B47"/>
                </a:solidFill>
                <a:latin typeface="Arial"/>
                <a:cs typeface="Arial"/>
              </a:rPr>
              <a:t>СТАНДАРТЫ  </a:t>
            </a:r>
            <a:r>
              <a:rPr lang="en-US" sz="2150" b="1" spc="-20" dirty="0" smtClean="0">
                <a:solidFill>
                  <a:srgbClr val="0D2B47"/>
                </a:solidFill>
                <a:latin typeface="Arial"/>
                <a:cs typeface="Arial"/>
              </a:rPr>
              <a:t>WS</a:t>
            </a:r>
            <a:endParaRPr lang="ru-RU" sz="2150" b="1" spc="-20" dirty="0" smtClean="0">
              <a:solidFill>
                <a:srgbClr val="0D2B47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endParaRPr lang="ru-RU" sz="21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spc="5" dirty="0" smtClean="0">
                <a:solidFill>
                  <a:srgbClr val="0D2B47"/>
                </a:solidFill>
                <a:latin typeface="Arial"/>
                <a:cs typeface="Arial"/>
              </a:rPr>
              <a:t>КОМПЕТЕНЦИИ НОВЫЕ</a:t>
            </a: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endParaRPr lang="ru-RU" sz="21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B1B20"/>
              </a:buClr>
              <a:buFont typeface="Wingdings" panose="05000000000000000000" pitchFamily="2" charset="2"/>
              <a:buChar char="Ø"/>
              <a:tabLst>
                <a:tab pos="382905" algn="l"/>
                <a:tab pos="383540" algn="l"/>
              </a:tabLst>
            </a:pPr>
            <a:r>
              <a:rPr lang="ru-RU" sz="2150" b="1" dirty="0" smtClean="0">
                <a:solidFill>
                  <a:srgbClr val="0D2B47"/>
                </a:solidFill>
                <a:latin typeface="Arial"/>
                <a:cs typeface="Arial"/>
              </a:rPr>
              <a:t>ПРОДВИЖЕНИЕ</a:t>
            </a:r>
            <a:endParaRPr lang="ru-RU" sz="2150" dirty="0">
              <a:latin typeface="Arial"/>
              <a:cs typeface="Arial"/>
            </a:endParaRPr>
          </a:p>
        </p:txBody>
      </p:sp>
      <p:sp>
        <p:nvSpPr>
          <p:cNvPr id="36" name="object 4"/>
          <p:cNvSpPr/>
          <p:nvPr/>
        </p:nvSpPr>
        <p:spPr>
          <a:xfrm>
            <a:off x="8258556" y="4726730"/>
            <a:ext cx="2433827" cy="237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/>
          <p:cNvSpPr/>
          <p:nvPr/>
        </p:nvSpPr>
        <p:spPr>
          <a:xfrm>
            <a:off x="9204959" y="5767623"/>
            <a:ext cx="914400" cy="758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3"/>
          <p:cNvSpPr/>
          <p:nvPr/>
        </p:nvSpPr>
        <p:spPr>
          <a:xfrm>
            <a:off x="2139695" y="4653788"/>
            <a:ext cx="2480945" cy="1821180"/>
          </a:xfrm>
          <a:custGeom>
            <a:avLst/>
            <a:gdLst/>
            <a:ahLst/>
            <a:cxnLst/>
            <a:rect l="l" t="t" r="r" b="b"/>
            <a:pathLst>
              <a:path w="2480945" h="1821179">
                <a:moveTo>
                  <a:pt x="2177034" y="0"/>
                </a:moveTo>
                <a:lnTo>
                  <a:pt x="303530" y="0"/>
                </a:lnTo>
                <a:lnTo>
                  <a:pt x="254254" y="4063"/>
                </a:lnTo>
                <a:lnTo>
                  <a:pt x="207518" y="15493"/>
                </a:lnTo>
                <a:lnTo>
                  <a:pt x="163956" y="33908"/>
                </a:lnTo>
                <a:lnTo>
                  <a:pt x="124206" y="58546"/>
                </a:lnTo>
                <a:lnTo>
                  <a:pt x="88900" y="88900"/>
                </a:lnTo>
                <a:lnTo>
                  <a:pt x="58547" y="124332"/>
                </a:lnTo>
                <a:lnTo>
                  <a:pt x="33909" y="164083"/>
                </a:lnTo>
                <a:lnTo>
                  <a:pt x="15493" y="207644"/>
                </a:lnTo>
                <a:lnTo>
                  <a:pt x="3937" y="254253"/>
                </a:lnTo>
                <a:lnTo>
                  <a:pt x="0" y="303529"/>
                </a:lnTo>
                <a:lnTo>
                  <a:pt x="0" y="1517649"/>
                </a:lnTo>
                <a:lnTo>
                  <a:pt x="3937" y="1566798"/>
                </a:lnTo>
                <a:lnTo>
                  <a:pt x="15493" y="1613535"/>
                </a:lnTo>
                <a:lnTo>
                  <a:pt x="33909" y="1657095"/>
                </a:lnTo>
                <a:lnTo>
                  <a:pt x="58547" y="1696872"/>
                </a:lnTo>
                <a:lnTo>
                  <a:pt x="88900" y="1732229"/>
                </a:lnTo>
                <a:lnTo>
                  <a:pt x="124206" y="1762569"/>
                </a:lnTo>
                <a:lnTo>
                  <a:pt x="163956" y="1787258"/>
                </a:lnTo>
                <a:lnTo>
                  <a:pt x="207518" y="1805660"/>
                </a:lnTo>
                <a:lnTo>
                  <a:pt x="254254" y="1817166"/>
                </a:lnTo>
                <a:lnTo>
                  <a:pt x="303530" y="1821141"/>
                </a:lnTo>
                <a:lnTo>
                  <a:pt x="2177034" y="1821141"/>
                </a:lnTo>
                <a:lnTo>
                  <a:pt x="2226310" y="1817166"/>
                </a:lnTo>
                <a:lnTo>
                  <a:pt x="2272919" y="1805660"/>
                </a:lnTo>
                <a:lnTo>
                  <a:pt x="2316480" y="1787258"/>
                </a:lnTo>
                <a:lnTo>
                  <a:pt x="2356231" y="1762569"/>
                </a:lnTo>
                <a:lnTo>
                  <a:pt x="2391664" y="1732229"/>
                </a:lnTo>
                <a:lnTo>
                  <a:pt x="2422017" y="1696872"/>
                </a:lnTo>
                <a:lnTo>
                  <a:pt x="2446655" y="1657095"/>
                </a:lnTo>
                <a:lnTo>
                  <a:pt x="2465070" y="1613535"/>
                </a:lnTo>
                <a:lnTo>
                  <a:pt x="2476500" y="1566798"/>
                </a:lnTo>
                <a:lnTo>
                  <a:pt x="2480564" y="1517649"/>
                </a:lnTo>
                <a:lnTo>
                  <a:pt x="2480564" y="303529"/>
                </a:lnTo>
                <a:lnTo>
                  <a:pt x="2476500" y="254253"/>
                </a:lnTo>
                <a:lnTo>
                  <a:pt x="2465070" y="207644"/>
                </a:lnTo>
                <a:lnTo>
                  <a:pt x="2446655" y="164083"/>
                </a:lnTo>
                <a:lnTo>
                  <a:pt x="2422017" y="124332"/>
                </a:lnTo>
                <a:lnTo>
                  <a:pt x="2391664" y="88900"/>
                </a:lnTo>
                <a:lnTo>
                  <a:pt x="2356231" y="58546"/>
                </a:lnTo>
                <a:lnTo>
                  <a:pt x="2316480" y="33908"/>
                </a:lnTo>
                <a:lnTo>
                  <a:pt x="2272919" y="15493"/>
                </a:lnTo>
                <a:lnTo>
                  <a:pt x="2226310" y="4063"/>
                </a:lnTo>
                <a:lnTo>
                  <a:pt x="2177034" y="0"/>
                </a:lnTo>
                <a:close/>
              </a:path>
            </a:pathLst>
          </a:custGeom>
          <a:solidFill>
            <a:srgbClr val="9B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/>
          <p:cNvSpPr/>
          <p:nvPr/>
        </p:nvSpPr>
        <p:spPr>
          <a:xfrm>
            <a:off x="2436114" y="4230624"/>
            <a:ext cx="737235" cy="423545"/>
          </a:xfrm>
          <a:custGeom>
            <a:avLst/>
            <a:gdLst/>
            <a:ahLst/>
            <a:cxnLst/>
            <a:rect l="l" t="t" r="r" b="b"/>
            <a:pathLst>
              <a:path w="737235" h="423545">
                <a:moveTo>
                  <a:pt x="0" y="0"/>
                </a:moveTo>
                <a:lnTo>
                  <a:pt x="116967" y="423163"/>
                </a:lnTo>
                <a:lnTo>
                  <a:pt x="737108" y="423163"/>
                </a:lnTo>
                <a:lnTo>
                  <a:pt x="0" y="0"/>
                </a:lnTo>
                <a:close/>
              </a:path>
            </a:pathLst>
          </a:custGeom>
          <a:solidFill>
            <a:srgbClr val="9B1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/>
          <p:cNvSpPr txBox="1"/>
          <p:nvPr/>
        </p:nvSpPr>
        <p:spPr>
          <a:xfrm>
            <a:off x="2538952" y="4832194"/>
            <a:ext cx="1578610" cy="102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94200"/>
              </a:lnSpc>
            </a:pPr>
            <a:endParaRPr lang="ru-RU" sz="195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indent="2540" algn="ctr">
              <a:lnSpc>
                <a:spcPct val="94200"/>
              </a:lnSpc>
            </a:pPr>
            <a:endParaRPr lang="ru-RU" sz="195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indent="2540" algn="ctr">
              <a:lnSpc>
                <a:spcPct val="94200"/>
              </a:lnSpc>
            </a:pPr>
            <a:r>
              <a:rPr lang="ru-RU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???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1" name="object 8"/>
          <p:cNvSpPr/>
          <p:nvPr/>
        </p:nvSpPr>
        <p:spPr>
          <a:xfrm>
            <a:off x="5692108" y="4624916"/>
            <a:ext cx="2480945" cy="1819275"/>
          </a:xfrm>
          <a:custGeom>
            <a:avLst/>
            <a:gdLst/>
            <a:ahLst/>
            <a:cxnLst/>
            <a:rect l="l" t="t" r="r" b="b"/>
            <a:pathLst>
              <a:path w="2480945" h="1819275">
                <a:moveTo>
                  <a:pt x="2177288" y="0"/>
                </a:moveTo>
                <a:lnTo>
                  <a:pt x="303149" y="0"/>
                </a:lnTo>
                <a:lnTo>
                  <a:pt x="254000" y="3937"/>
                </a:lnTo>
                <a:lnTo>
                  <a:pt x="207390" y="15493"/>
                </a:lnTo>
                <a:lnTo>
                  <a:pt x="163829" y="33781"/>
                </a:lnTo>
                <a:lnTo>
                  <a:pt x="124078" y="58547"/>
                </a:lnTo>
                <a:lnTo>
                  <a:pt x="88773" y="88773"/>
                </a:lnTo>
                <a:lnTo>
                  <a:pt x="58547" y="124079"/>
                </a:lnTo>
                <a:lnTo>
                  <a:pt x="33782" y="163830"/>
                </a:lnTo>
                <a:lnTo>
                  <a:pt x="15494" y="207391"/>
                </a:lnTo>
                <a:lnTo>
                  <a:pt x="3937" y="254000"/>
                </a:lnTo>
                <a:lnTo>
                  <a:pt x="0" y="303149"/>
                </a:lnTo>
                <a:lnTo>
                  <a:pt x="0" y="1516037"/>
                </a:lnTo>
                <a:lnTo>
                  <a:pt x="3937" y="1565224"/>
                </a:lnTo>
                <a:lnTo>
                  <a:pt x="15494" y="1611884"/>
                </a:lnTo>
                <a:lnTo>
                  <a:pt x="33782" y="1655394"/>
                </a:lnTo>
                <a:lnTo>
                  <a:pt x="58547" y="1695119"/>
                </a:lnTo>
                <a:lnTo>
                  <a:pt x="88773" y="1730451"/>
                </a:lnTo>
                <a:lnTo>
                  <a:pt x="124078" y="1760753"/>
                </a:lnTo>
                <a:lnTo>
                  <a:pt x="163829" y="1785416"/>
                </a:lnTo>
                <a:lnTo>
                  <a:pt x="207390" y="1803806"/>
                </a:lnTo>
                <a:lnTo>
                  <a:pt x="254000" y="1815299"/>
                </a:lnTo>
                <a:lnTo>
                  <a:pt x="303149" y="1819262"/>
                </a:lnTo>
                <a:lnTo>
                  <a:pt x="2177288" y="1819262"/>
                </a:lnTo>
                <a:lnTo>
                  <a:pt x="2226564" y="1815299"/>
                </a:lnTo>
                <a:lnTo>
                  <a:pt x="2273172" y="1803806"/>
                </a:lnTo>
                <a:lnTo>
                  <a:pt x="2316734" y="1785416"/>
                </a:lnTo>
                <a:lnTo>
                  <a:pt x="2356358" y="1760753"/>
                </a:lnTo>
                <a:lnTo>
                  <a:pt x="2391791" y="1730451"/>
                </a:lnTo>
                <a:lnTo>
                  <a:pt x="2422016" y="1695119"/>
                </a:lnTo>
                <a:lnTo>
                  <a:pt x="2446655" y="1655394"/>
                </a:lnTo>
                <a:lnTo>
                  <a:pt x="2465069" y="1611884"/>
                </a:lnTo>
                <a:lnTo>
                  <a:pt x="2476500" y="1565224"/>
                </a:lnTo>
                <a:lnTo>
                  <a:pt x="2480564" y="1516037"/>
                </a:lnTo>
                <a:lnTo>
                  <a:pt x="2480564" y="303149"/>
                </a:lnTo>
                <a:lnTo>
                  <a:pt x="2476500" y="254000"/>
                </a:lnTo>
                <a:lnTo>
                  <a:pt x="2465069" y="207391"/>
                </a:lnTo>
                <a:lnTo>
                  <a:pt x="2446655" y="163830"/>
                </a:lnTo>
                <a:lnTo>
                  <a:pt x="2422016" y="124079"/>
                </a:lnTo>
                <a:lnTo>
                  <a:pt x="2391791" y="88773"/>
                </a:lnTo>
                <a:lnTo>
                  <a:pt x="2356358" y="58547"/>
                </a:lnTo>
                <a:lnTo>
                  <a:pt x="2316734" y="33781"/>
                </a:lnTo>
                <a:lnTo>
                  <a:pt x="2273172" y="15493"/>
                </a:lnTo>
                <a:lnTo>
                  <a:pt x="2226564" y="3937"/>
                </a:lnTo>
                <a:lnTo>
                  <a:pt x="2177288" y="0"/>
                </a:lnTo>
                <a:close/>
              </a:path>
            </a:pathLst>
          </a:custGeom>
          <a:solidFill>
            <a:srgbClr val="52A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"/>
          <p:cNvSpPr/>
          <p:nvPr/>
        </p:nvSpPr>
        <p:spPr>
          <a:xfrm>
            <a:off x="7139018" y="4222326"/>
            <a:ext cx="805815" cy="402590"/>
          </a:xfrm>
          <a:custGeom>
            <a:avLst/>
            <a:gdLst/>
            <a:ahLst/>
            <a:cxnLst/>
            <a:rect l="l" t="t" r="r" b="b"/>
            <a:pathLst>
              <a:path w="805815" h="402589">
                <a:moveTo>
                  <a:pt x="805560" y="0"/>
                </a:moveTo>
                <a:lnTo>
                  <a:pt x="0" y="402589"/>
                </a:lnTo>
                <a:lnTo>
                  <a:pt x="620141" y="402589"/>
                </a:lnTo>
                <a:lnTo>
                  <a:pt x="805560" y="0"/>
                </a:lnTo>
                <a:close/>
              </a:path>
            </a:pathLst>
          </a:custGeom>
          <a:solidFill>
            <a:srgbClr val="52A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"/>
          <p:cNvSpPr txBox="1"/>
          <p:nvPr/>
        </p:nvSpPr>
        <p:spPr>
          <a:xfrm>
            <a:off x="5905595" y="4932301"/>
            <a:ext cx="2066289" cy="925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lvl="0" indent="2540" algn="ctr">
              <a:lnSpc>
                <a:spcPct val="94200"/>
              </a:lnSpc>
            </a:pPr>
            <a:endParaRPr lang="ru-RU" sz="32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lvl="0" indent="2540" algn="ctr">
              <a:lnSpc>
                <a:spcPct val="94200"/>
              </a:lnSpc>
            </a:pPr>
            <a:r>
              <a:rPr lang="ru-RU"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???</a:t>
            </a:r>
            <a:endParaRPr lang="ru-RU"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8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3445" y="3756027"/>
            <a:ext cx="56927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БЛАГОДАРЮ ЗА ВНИМАНИЕ!</a:t>
            </a:r>
          </a:p>
          <a:p>
            <a:endParaRPr lang="ru-RU" sz="2100" b="1" dirty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Информационные материалы представлены Региональным управлением Союза «Молодые профессионалы» </a:t>
            </a:r>
            <a:endParaRPr lang="ru-RU" sz="2100" b="1" dirty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8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861" y="0"/>
            <a:ext cx="9088041" cy="226552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000" dirty="0" err="1" smtClean="0">
                <a:solidFill>
                  <a:srgbClr val="1F3D85"/>
                </a:solidFill>
                <a:latin typeface="Arial Black" pitchFamily="34" charset="0"/>
              </a:rPr>
              <a:t>WorldSkills</a:t>
            </a:r>
            <a:r>
              <a:rPr lang="ru-RU" sz="2000" dirty="0" smtClean="0">
                <a:solidFill>
                  <a:srgbClr val="1F3D85"/>
                </a:solidFill>
                <a:latin typeface="Arial Black" pitchFamily="34" charset="0"/>
              </a:rPr>
              <a:t> – это международное некоммерческое движение, целью которого является повышение престижа рабочих профессий и развитие профессионального образования путем гармонизации лучших практик и профессиональных стандартов во всем мире посредством организации и проведения конкурсов профессионального мастерства, как в каждой отдельной стране, так и во всем мире в целом.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080" y="2429301"/>
            <a:ext cx="9853683" cy="513037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был </a:t>
            </a:r>
            <a:r>
              <a:rPr lang="ru-RU" b="1" dirty="0" smtClean="0">
                <a:solidFill>
                  <a:srgbClr val="1F3D85"/>
                </a:solidFill>
              </a:rPr>
              <a:t>1946 год </a:t>
            </a:r>
            <a:r>
              <a:rPr lang="ru-RU" dirty="0" smtClean="0"/>
              <a:t>и существовала огромная потребность в квалифицированных рабочих в Испании. Г-н Хосе Антонио </a:t>
            </a:r>
            <a:r>
              <a:rPr lang="ru-RU" dirty="0" err="1" smtClean="0"/>
              <a:t>Элола</a:t>
            </a:r>
            <a:r>
              <a:rPr lang="ru-RU" dirty="0" smtClean="0"/>
              <a:t> </a:t>
            </a:r>
            <a:r>
              <a:rPr lang="ru-RU" dirty="0" err="1" smtClean="0"/>
              <a:t>Оласо</a:t>
            </a:r>
            <a:r>
              <a:rPr lang="ru-RU" dirty="0" smtClean="0"/>
              <a:t>, который был генеральным директором </a:t>
            </a:r>
            <a:r>
              <a:rPr lang="ru-RU" b="1" dirty="0" smtClean="0">
                <a:solidFill>
                  <a:srgbClr val="1F3D85"/>
                </a:solidFill>
              </a:rPr>
              <a:t>Испанской молодежной организации </a:t>
            </a:r>
            <a:r>
              <a:rPr lang="ru-RU" dirty="0" smtClean="0"/>
              <a:t>понял, что необходимо убедить молодежь, а также их родителей, учителей и потенциальных работодателей в том, что их будущее зависит от эффективной системы профессионального обучения.</a:t>
            </a:r>
          </a:p>
          <a:p>
            <a:r>
              <a:rPr lang="ru-RU" dirty="0" smtClean="0"/>
              <a:t>В </a:t>
            </a:r>
            <a:r>
              <a:rPr lang="ru-RU" b="1" dirty="0" smtClean="0">
                <a:solidFill>
                  <a:srgbClr val="1F3D85"/>
                </a:solidFill>
              </a:rPr>
              <a:t>1947 году </a:t>
            </a:r>
            <a:r>
              <a:rPr lang="ru-RU" dirty="0" smtClean="0"/>
              <a:t>в Испании впервые прошел национальный конкурс по профессионально-технической подготовке. Он был призван поднять популярность рабочих специальностей и способствовать созданию эффективной системы профессионального образования, так как в стране, восстанавливающейся после Второй мировой войны, существовала острая нехватка квалифицированных рабочих. </a:t>
            </a:r>
          </a:p>
          <a:p>
            <a:r>
              <a:rPr lang="ru-RU" dirty="0" smtClean="0"/>
              <a:t>Первой эту инициативу поддержала Португалия. В результате этого, в </a:t>
            </a:r>
            <a:r>
              <a:rPr lang="ru-RU" b="1" dirty="0" smtClean="0">
                <a:solidFill>
                  <a:srgbClr val="1F3D85"/>
                </a:solidFill>
              </a:rPr>
              <a:t>1950 году </a:t>
            </a:r>
            <a:r>
              <a:rPr lang="ru-RU" dirty="0" smtClean="0"/>
              <a:t>прошли первые международные </a:t>
            </a:r>
            <a:r>
              <a:rPr lang="ru-RU" b="1" dirty="0" smtClean="0">
                <a:solidFill>
                  <a:srgbClr val="1F3D85"/>
                </a:solidFill>
              </a:rPr>
              <a:t>Пиренейские соревнования</a:t>
            </a:r>
            <a:r>
              <a:rPr lang="ru-RU" dirty="0" smtClean="0"/>
              <a:t>, в которых приняли участие 12 представителей обеих стран. </a:t>
            </a:r>
          </a:p>
          <a:p>
            <a:r>
              <a:rPr lang="ru-RU" dirty="0" smtClean="0"/>
              <a:t>Три года спустя к соревнованиям присоединились конкурсанты из Германии, Великобритании, Франции, Марокко и Швейцарии. </a:t>
            </a:r>
          </a:p>
          <a:p>
            <a:r>
              <a:rPr lang="ru-RU" dirty="0" smtClean="0"/>
              <a:t>Таким образом, в </a:t>
            </a:r>
            <a:r>
              <a:rPr lang="ru-RU" b="1" dirty="0" smtClean="0">
                <a:solidFill>
                  <a:srgbClr val="1F3D85"/>
                </a:solidFill>
              </a:rPr>
              <a:t>1983 году </a:t>
            </a:r>
            <a:r>
              <a:rPr lang="ru-RU" dirty="0" smtClean="0"/>
              <a:t>была сформирована организация по проведению конкурсов профессионального мастерства — </a:t>
            </a:r>
            <a:r>
              <a:rPr lang="ru-RU" b="1" dirty="0" err="1" smtClean="0">
                <a:solidFill>
                  <a:srgbClr val="1F3D85"/>
                </a:solidFill>
              </a:rPr>
              <a:t>International</a:t>
            </a:r>
            <a:r>
              <a:rPr lang="ru-RU" b="1" dirty="0" smtClean="0">
                <a:solidFill>
                  <a:srgbClr val="1F3D85"/>
                </a:solidFill>
              </a:rPr>
              <a:t> </a:t>
            </a:r>
            <a:r>
              <a:rPr lang="ru-RU" b="1" dirty="0" err="1" smtClean="0">
                <a:solidFill>
                  <a:srgbClr val="1F3D85"/>
                </a:solidFill>
              </a:rPr>
              <a:t>Vocational</a:t>
            </a:r>
            <a:r>
              <a:rPr lang="ru-RU" b="1" dirty="0" smtClean="0">
                <a:solidFill>
                  <a:srgbClr val="1F3D85"/>
                </a:solidFill>
              </a:rPr>
              <a:t> </a:t>
            </a:r>
            <a:r>
              <a:rPr lang="ru-RU" b="1" dirty="0" err="1" smtClean="0">
                <a:solidFill>
                  <a:srgbClr val="1F3D85"/>
                </a:solidFill>
              </a:rPr>
              <a:t>Training</a:t>
            </a:r>
            <a:r>
              <a:rPr lang="ru-RU" b="1" dirty="0" smtClean="0">
                <a:solidFill>
                  <a:srgbClr val="1F3D85"/>
                </a:solidFill>
              </a:rPr>
              <a:t> </a:t>
            </a:r>
            <a:r>
              <a:rPr lang="ru-RU" b="1" dirty="0" err="1" smtClean="0">
                <a:solidFill>
                  <a:srgbClr val="1F3D85"/>
                </a:solidFill>
              </a:rPr>
              <a:t>Organisation</a:t>
            </a:r>
            <a:r>
              <a:rPr lang="ru-RU" b="1" dirty="0" smtClean="0">
                <a:solidFill>
                  <a:srgbClr val="1F3D85"/>
                </a:solidFill>
              </a:rPr>
              <a:t> (</a:t>
            </a:r>
            <a:r>
              <a:rPr lang="ru-RU" dirty="0" smtClean="0"/>
              <a:t>IVTO).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149" y="423081"/>
            <a:ext cx="9717205" cy="735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Впервые за пределами Испании соревнования были проведены в 1958 году в рамках Всемирной выставки в Брюсселе, а в 1970 году они первый раз прошли в другой части света — в Токио. </a:t>
            </a:r>
            <a:endParaRPr lang="en-US" dirty="0" smtClean="0"/>
          </a:p>
          <a:p>
            <a:pPr algn="ctr"/>
            <a:r>
              <a:rPr lang="ru-RU" dirty="0" smtClean="0"/>
              <a:t>В начале </a:t>
            </a:r>
            <a:r>
              <a:rPr lang="ru-RU" b="1" dirty="0" smtClean="0">
                <a:solidFill>
                  <a:srgbClr val="1F3D85"/>
                </a:solidFill>
              </a:rPr>
              <a:t>2000-х г</a:t>
            </a:r>
            <a:r>
              <a:rPr lang="ru-RU" dirty="0" smtClean="0"/>
              <a:t>одов IVTO изменила название и символику, и с тех пор ведет свою деятельность под именем </a:t>
            </a:r>
            <a:r>
              <a:rPr lang="ru-RU" b="1" dirty="0" err="1" smtClean="0">
                <a:solidFill>
                  <a:srgbClr val="1F3D85"/>
                </a:solidFill>
              </a:rPr>
              <a:t>WorldSkills</a:t>
            </a:r>
            <a:r>
              <a:rPr lang="ru-RU" b="1" dirty="0" smtClean="0">
                <a:solidFill>
                  <a:srgbClr val="1F3D85"/>
                </a:solidFill>
              </a:rPr>
              <a:t> </a:t>
            </a:r>
            <a:r>
              <a:rPr lang="ru-RU" b="1" dirty="0" err="1" smtClean="0">
                <a:solidFill>
                  <a:srgbClr val="1F3D85"/>
                </a:solidFill>
              </a:rPr>
              <a:t>International</a:t>
            </a:r>
            <a:r>
              <a:rPr lang="ru-RU" dirty="0" smtClean="0"/>
              <a:t>. Сегодня под эгидой WSI проводится множество мероприятий, включая региональные и национальные соревнования, континентальные первенства и, раз в два года, мировой чемпионат.</a:t>
            </a:r>
            <a:endParaRPr lang="en-US" dirty="0" smtClean="0"/>
          </a:p>
          <a:p>
            <a:pPr algn="ctr"/>
            <a:r>
              <a:rPr lang="ru-RU" dirty="0" smtClean="0"/>
              <a:t>Соревнования проводятся в форме конкурса профессионального мастерства, где участник должен продемонстрировать все свои навыки и за определенное количество времени выполнить ряд практических заданий. </a:t>
            </a:r>
            <a:endParaRPr lang="en-US" dirty="0" smtClean="0"/>
          </a:p>
          <a:p>
            <a:pPr algn="ctr"/>
            <a:r>
              <a:rPr lang="ru-RU" dirty="0" smtClean="0"/>
              <a:t>Стандарты </a:t>
            </a:r>
            <a:r>
              <a:rPr lang="ru-RU" dirty="0" err="1" smtClean="0"/>
              <a:t>WorldSkills</a:t>
            </a:r>
            <a:r>
              <a:rPr lang="ru-RU" dirty="0" smtClean="0"/>
              <a:t> позволяют «задавать планку» для подготовки специалистов высокого уровня и формулировать требования к выпускникам образовательных учреждений.</a:t>
            </a:r>
            <a:r>
              <a:rPr lang="en-US" dirty="0" smtClean="0"/>
              <a:t> </a:t>
            </a:r>
            <a:r>
              <a:rPr lang="ru-RU" dirty="0" smtClean="0"/>
              <a:t>В качестве жюри привлекаются ведущие эксперты в своей профессиональной области из различных </a:t>
            </a:r>
            <a:r>
              <a:rPr lang="ru-RU" dirty="0" err="1" smtClean="0"/>
              <a:t>бизнес-структур</a:t>
            </a:r>
            <a:r>
              <a:rPr lang="ru-RU" dirty="0" smtClean="0"/>
              <a:t> и образовательных организаций.</a:t>
            </a:r>
            <a:endParaRPr lang="en-US" dirty="0" smtClean="0"/>
          </a:p>
          <a:p>
            <a:pPr algn="ctr"/>
            <a:r>
              <a:rPr lang="ru-RU" b="1" dirty="0" smtClean="0">
                <a:solidFill>
                  <a:srgbClr val="1F3D85"/>
                </a:solidFill>
              </a:rPr>
              <a:t>Основанная в 1950 году, </a:t>
            </a:r>
            <a:r>
              <a:rPr lang="ru-RU" b="1" dirty="0" err="1" smtClean="0">
                <a:solidFill>
                  <a:srgbClr val="1F3D85"/>
                </a:solidFill>
              </a:rPr>
              <a:t>WorldSkills</a:t>
            </a:r>
            <a:r>
              <a:rPr lang="ru-RU" b="1" dirty="0" smtClean="0">
                <a:solidFill>
                  <a:srgbClr val="1F3D85"/>
                </a:solidFill>
              </a:rPr>
              <a:t> – международная организация, продвигающая профессиональное, техническое и ориентированное на сферу услуг образование и обучение. </a:t>
            </a:r>
            <a:r>
              <a:rPr lang="ru-RU" b="1" dirty="0" err="1" smtClean="0">
                <a:solidFill>
                  <a:srgbClr val="1F3D85"/>
                </a:solidFill>
              </a:rPr>
              <a:t>WorldSkills</a:t>
            </a:r>
            <a:r>
              <a:rPr lang="ru-RU" b="1" dirty="0" smtClean="0">
                <a:solidFill>
                  <a:srgbClr val="1F3D85"/>
                </a:solidFill>
              </a:rPr>
              <a:t> повышает стандарты профессиональной подготовки в 7</a:t>
            </a:r>
            <a:r>
              <a:rPr lang="en-US" b="1" dirty="0" smtClean="0">
                <a:solidFill>
                  <a:srgbClr val="1F3D85"/>
                </a:solidFill>
              </a:rPr>
              <a:t>7</a:t>
            </a:r>
            <a:r>
              <a:rPr lang="ru-RU" b="1" dirty="0" smtClean="0">
                <a:solidFill>
                  <a:srgbClr val="1F3D85"/>
                </a:solidFill>
              </a:rPr>
              <a:t> странах-членах WS, работая с молодежью, педагогами, правительствами и производствами, подготавливая трудовые ресурсы и рабочие таланты сегодня, чтобы помочь в трудоустройстве в будущем.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177420"/>
            <a:ext cx="985368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3D85"/>
                </a:solidFill>
              </a:rPr>
              <a:t>1950 - первое международное профессиональное соревнование.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1953 - 6 стран-членов из Европы.</a:t>
            </a:r>
            <a:br>
              <a:rPr lang="ru-RU" sz="1400" dirty="0" smtClean="0"/>
            </a:br>
            <a:r>
              <a:rPr lang="ru-RU" sz="1400" dirty="0" smtClean="0"/>
              <a:t>1961 - 1-й представитель от азиатского региона – Япония.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1F3D85"/>
                </a:solidFill>
              </a:rPr>
              <a:t>1970 - впервые чемпионат проводится за пределами Европы.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1973 - 1-й представитель от Северной Америки – США.</a:t>
            </a:r>
            <a:br>
              <a:rPr lang="ru-RU" sz="1400" dirty="0" smtClean="0"/>
            </a:br>
            <a:r>
              <a:rPr lang="ru-RU" sz="1400" dirty="0" smtClean="0"/>
              <a:t>1980 - 17 стран-членов.</a:t>
            </a:r>
            <a:br>
              <a:rPr lang="ru-RU" sz="1400" dirty="0" smtClean="0"/>
            </a:br>
            <a:r>
              <a:rPr lang="ru-RU" sz="1400" dirty="0" smtClean="0"/>
              <a:t>1981 - 1-й член от Южной Америки – Бразилия.</a:t>
            </a:r>
            <a:br>
              <a:rPr lang="ru-RU" sz="1400" dirty="0" smtClean="0"/>
            </a:br>
            <a:r>
              <a:rPr lang="ru-RU" sz="1400" dirty="0" smtClean="0"/>
              <a:t>1981 - 1-й представитель от стран Океании – Австралия.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1F3D85"/>
                </a:solidFill>
              </a:rPr>
              <a:t>1990 - 22 страны-члена.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1990 - 1-й представитель от Африки – ЮАР.</a:t>
            </a:r>
            <a:br>
              <a:rPr lang="ru-RU" sz="1400" dirty="0" smtClean="0"/>
            </a:br>
            <a:r>
              <a:rPr lang="ru-RU" sz="1400" dirty="0" smtClean="0"/>
              <a:t>1995 - первый региональный чемпионат стран АСЕАН – Малайзия.</a:t>
            </a:r>
            <a:br>
              <a:rPr lang="ru-RU" sz="1400" dirty="0" smtClean="0"/>
            </a:br>
            <a:r>
              <a:rPr lang="ru-RU" sz="1400" dirty="0" smtClean="0"/>
              <a:t>1997 - 1-й представитель стран ближнего Востока – ОАЭ.</a:t>
            </a:r>
            <a:br>
              <a:rPr lang="ru-RU" sz="1400" dirty="0" smtClean="0"/>
            </a:br>
            <a:r>
              <a:rPr lang="ru-RU" sz="1400" dirty="0" smtClean="0"/>
              <a:t>1998 - первый европейский региональный чемпионат – Нидерланды.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1F3D85"/>
                </a:solidFill>
              </a:rPr>
              <a:t>2000 - возникновение бренда </a:t>
            </a:r>
            <a:r>
              <a:rPr lang="ru-RU" sz="1400" b="1" dirty="0" err="1" smtClean="0">
                <a:solidFill>
                  <a:srgbClr val="1F3D85"/>
                </a:solidFill>
              </a:rPr>
              <a:t>WorldSkills</a:t>
            </a:r>
            <a:r>
              <a:rPr lang="ru-RU" sz="1400" b="1" dirty="0" smtClean="0">
                <a:solidFill>
                  <a:srgbClr val="1F3D85"/>
                </a:solidFill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2000 - 36 стран-членов.</a:t>
            </a:r>
            <a:br>
              <a:rPr lang="ru-RU" sz="1400" dirty="0" smtClean="0"/>
            </a:br>
            <a:r>
              <a:rPr lang="ru-RU" sz="1400" dirty="0" smtClean="0"/>
              <a:t>2001 - 1-й форум победителей </a:t>
            </a:r>
            <a:r>
              <a:rPr lang="ru-RU" sz="1400" dirty="0" err="1" smtClean="0"/>
              <a:t>WorldSkills</a:t>
            </a:r>
            <a:r>
              <a:rPr lang="ru-RU" sz="1400" dirty="0" smtClean="0"/>
              <a:t> – Сеул, Южная Корея.</a:t>
            </a:r>
            <a:br>
              <a:rPr lang="ru-RU" sz="1400" dirty="0" smtClean="0"/>
            </a:br>
            <a:r>
              <a:rPr lang="ru-RU" sz="1400" dirty="0" smtClean="0"/>
              <a:t>2003 - впервые глобальные промышленные партнеры поддерживают непрерывную работу организации.</a:t>
            </a:r>
            <a:br>
              <a:rPr lang="ru-RU" sz="1400" dirty="0" smtClean="0"/>
            </a:br>
            <a:r>
              <a:rPr lang="ru-RU" sz="1400" dirty="0" smtClean="0"/>
              <a:t>2005 - сформирован секретариат для профессионального управления организацией.</a:t>
            </a:r>
            <a:br>
              <a:rPr lang="ru-RU" sz="1400" dirty="0" smtClean="0"/>
            </a:br>
            <a:r>
              <a:rPr lang="ru-RU" sz="1400" dirty="0" smtClean="0"/>
              <a:t>2005 - первая программа конференции проводится совместно с чемпионатом </a:t>
            </a:r>
            <a:r>
              <a:rPr lang="ru-RU" sz="1400" dirty="0" err="1" smtClean="0"/>
              <a:t>WorldSkills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2005 - 43 страны-члена.</a:t>
            </a:r>
            <a:br>
              <a:rPr lang="ru-RU" sz="1400" dirty="0" smtClean="0"/>
            </a:br>
            <a:r>
              <a:rPr lang="ru-RU" sz="1400" dirty="0" smtClean="0"/>
              <a:t>2006 - первый молодежный форум </a:t>
            </a:r>
            <a:r>
              <a:rPr lang="ru-RU" sz="1400" dirty="0" err="1" smtClean="0"/>
              <a:t>WorldSkills</a:t>
            </a:r>
            <a:r>
              <a:rPr lang="ru-RU" sz="1400" dirty="0" smtClean="0"/>
              <a:t> – Мельбурн, Австралия.</a:t>
            </a:r>
            <a:br>
              <a:rPr lang="ru-RU" sz="1400" dirty="0" smtClean="0"/>
            </a:br>
            <a:r>
              <a:rPr lang="ru-RU" sz="1400" dirty="0" smtClean="0"/>
              <a:t>2007 - 47 стран-членов.</a:t>
            </a:r>
            <a:br>
              <a:rPr lang="ru-RU" sz="1400" dirty="0" smtClean="0"/>
            </a:br>
            <a:r>
              <a:rPr lang="ru-RU" sz="1400" dirty="0" smtClean="0"/>
              <a:t>2008 - первый посол </a:t>
            </a:r>
            <a:r>
              <a:rPr lang="ru-RU" sz="1400" dirty="0" err="1" smtClean="0"/>
              <a:t>WorldSkills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2008 - 1-й региональный профессиональный чемпионат стран GCC – ОАЭ.</a:t>
            </a:r>
            <a:br>
              <a:rPr lang="ru-RU" sz="1400" dirty="0" smtClean="0"/>
            </a:br>
            <a:r>
              <a:rPr lang="ru-RU" sz="1400" dirty="0" smtClean="0"/>
              <a:t>2009 - 52 страны-члена.</a:t>
            </a:r>
            <a:br>
              <a:rPr lang="ru-RU" sz="1400" dirty="0" smtClean="0"/>
            </a:br>
            <a:r>
              <a:rPr lang="ru-RU" sz="1400" dirty="0" smtClean="0"/>
              <a:t>2010 - первый американский региональный чемпионат – Бразилия.</a:t>
            </a:r>
            <a:br>
              <a:rPr lang="ru-RU" sz="1400" dirty="0" smtClean="0"/>
            </a:br>
            <a:r>
              <a:rPr lang="ru-RU" sz="1400" dirty="0" smtClean="0"/>
              <a:t>2011 - создание фонда </a:t>
            </a:r>
            <a:r>
              <a:rPr lang="ru-RU" sz="1400" dirty="0" err="1" smtClean="0"/>
              <a:t>WorldSkills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2011 - 58 стран-членов.</a:t>
            </a:r>
            <a:br>
              <a:rPr lang="ru-RU" sz="1400" dirty="0" smtClean="0"/>
            </a:br>
            <a:r>
              <a:rPr lang="ru-RU" sz="1400" dirty="0" smtClean="0"/>
              <a:t>2012 - первая инновационная лаборатория в Сингапуре.</a:t>
            </a:r>
            <a:br>
              <a:rPr lang="ru-RU" sz="1400" dirty="0" smtClean="0"/>
            </a:br>
            <a:r>
              <a:rPr lang="ru-RU" sz="1400" dirty="0" smtClean="0"/>
              <a:t>2014 - 72 страны-члена.</a:t>
            </a:r>
            <a:br>
              <a:rPr lang="ru-RU" sz="1400" dirty="0" smtClean="0"/>
            </a:br>
            <a:r>
              <a:rPr lang="ru-RU" sz="1400" dirty="0" smtClean="0"/>
              <a:t>2015 - первый чемпионат </a:t>
            </a:r>
            <a:r>
              <a:rPr lang="ru-RU" sz="1400" dirty="0" err="1" smtClean="0"/>
              <a:t>WorldSkills</a:t>
            </a:r>
            <a:r>
              <a:rPr lang="ru-RU" sz="1400" dirty="0" smtClean="0"/>
              <a:t>, который проводился в Южной Америке.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1F3D85"/>
                </a:solidFill>
              </a:rPr>
              <a:t>2017 -  77 стран-членов и первый чемпионат </a:t>
            </a:r>
            <a:r>
              <a:rPr lang="ru-RU" sz="1400" b="1" dirty="0" err="1" smtClean="0">
                <a:solidFill>
                  <a:srgbClr val="1F3D85"/>
                </a:solidFill>
              </a:rPr>
              <a:t>WorldSkills</a:t>
            </a:r>
            <a:r>
              <a:rPr lang="en-US" sz="1400" b="1" dirty="0" smtClean="0">
                <a:solidFill>
                  <a:srgbClr val="1F3D85"/>
                </a:solidFill>
              </a:rPr>
              <a:t> </a:t>
            </a:r>
            <a:r>
              <a:rPr lang="ru-RU" sz="1400" b="1" dirty="0" smtClean="0">
                <a:solidFill>
                  <a:srgbClr val="1F3D85"/>
                </a:solidFill>
              </a:rPr>
              <a:t>на ближнем Востоке</a:t>
            </a:r>
            <a:r>
              <a:rPr lang="en-US" sz="1400" b="1" dirty="0" smtClean="0">
                <a:solidFill>
                  <a:srgbClr val="1F3D85"/>
                </a:solidFill>
              </a:rPr>
              <a:t> – </a:t>
            </a:r>
            <a:r>
              <a:rPr lang="ru-RU" sz="1400" b="1" dirty="0" err="1" smtClean="0">
                <a:solidFill>
                  <a:srgbClr val="1F3D85"/>
                </a:solidFill>
              </a:rPr>
              <a:t>Абу-Даби</a:t>
            </a:r>
            <a:r>
              <a:rPr lang="ru-RU" sz="1400" b="1" dirty="0" smtClean="0">
                <a:solidFill>
                  <a:srgbClr val="1F3D85"/>
                </a:solidFill>
              </a:rPr>
              <a:t> (ОАЭ).</a:t>
            </a:r>
            <a:endParaRPr lang="ru-RU" sz="1400" b="1" dirty="0">
              <a:solidFill>
                <a:srgbClr val="1F3D8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499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398" y="436043"/>
            <a:ext cx="6731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СТРАТЕГИЧЕСКАЯ ВАЖНОСТЬ </a:t>
            </a:r>
            <a:r>
              <a:rPr lang="en-US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WORLDSKILLS </a:t>
            </a:r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ДЛЯ РОССИИ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4" name="object 15"/>
          <p:cNvSpPr/>
          <p:nvPr/>
        </p:nvSpPr>
        <p:spPr>
          <a:xfrm>
            <a:off x="2350456" y="6140615"/>
            <a:ext cx="8026908" cy="853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34345998"/>
              </p:ext>
            </p:extLst>
          </p:nvPr>
        </p:nvGraphicFramePr>
        <p:xfrm>
          <a:off x="443987" y="1754720"/>
          <a:ext cx="10058166" cy="476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901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1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1462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7398" y="241060"/>
            <a:ext cx="67314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РАЗВИТИЕ ДВИЖЕНИЯ </a:t>
            </a:r>
          </a:p>
          <a:p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«МОЛОДЫЕ ПРОФЕССИОНАЛЫ» (</a:t>
            </a:r>
            <a:r>
              <a:rPr lang="en-US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WORLDSKILLS RUSSIA</a:t>
            </a:r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)</a:t>
            </a:r>
            <a:r>
              <a:rPr lang="en-US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 </a:t>
            </a:r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РФ</a:t>
            </a:r>
            <a:r>
              <a:rPr lang="en-US" sz="20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 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38660" y="1750052"/>
            <a:ext cx="2721247" cy="1232957"/>
            <a:chOff x="-1" y="4425"/>
            <a:chExt cx="2937115" cy="1620791"/>
          </a:xfrm>
        </p:grpSpPr>
        <p:sp>
          <p:nvSpPr>
            <p:cNvPr id="60" name="Прямоугольник с одним скругленным углом 59"/>
            <p:cNvSpPr/>
            <p:nvPr/>
          </p:nvSpPr>
          <p:spPr>
            <a:xfrm rot="16200000">
              <a:off x="658161" y="-653737"/>
              <a:ext cx="1620791" cy="2937115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365861" y="180619"/>
              <a:ext cx="2482508" cy="1078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движении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r>
                <a:rPr lang="ru-RU" sz="1600" b="1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СУБЪЕКТОВ РФ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061944" y="1750052"/>
            <a:ext cx="2715604" cy="1236724"/>
            <a:chOff x="2937115" y="0"/>
            <a:chExt cx="2937115" cy="1620791"/>
          </a:xfrm>
        </p:grpSpPr>
        <p:sp>
          <p:nvSpPr>
            <p:cNvPr id="58" name="Прямоугольник с одним скругленным углом 57"/>
            <p:cNvSpPr/>
            <p:nvPr/>
          </p:nvSpPr>
          <p:spPr>
            <a:xfrm>
              <a:off x="2937115" y="0"/>
              <a:ext cx="2937115" cy="1620791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Прямоугольник 58"/>
            <p:cNvSpPr/>
            <p:nvPr/>
          </p:nvSpPr>
          <p:spPr>
            <a:xfrm>
              <a:off x="2937115" y="241877"/>
              <a:ext cx="2937115" cy="973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1600" u="none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ссоциированные члены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124 ВУЗА</a:t>
              </a:r>
              <a:endParaRPr lang="ru-RU" sz="1600" b="1" u="sng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38660" y="2985246"/>
            <a:ext cx="2739148" cy="1199452"/>
            <a:chOff x="0" y="1620791"/>
            <a:chExt cx="2963974" cy="1620791"/>
          </a:xfrm>
        </p:grpSpPr>
        <p:sp>
          <p:nvSpPr>
            <p:cNvPr id="56" name="Прямоугольник с одним скругленным углом 55"/>
            <p:cNvSpPr/>
            <p:nvPr/>
          </p:nvSpPr>
          <p:spPr>
            <a:xfrm rot="10800000">
              <a:off x="0" y="1620791"/>
              <a:ext cx="2937115" cy="1620791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Прямоугольник 56"/>
            <p:cNvSpPr/>
            <p:nvPr/>
          </p:nvSpPr>
          <p:spPr>
            <a:xfrm>
              <a:off x="26859" y="1814532"/>
              <a:ext cx="2937115" cy="121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БОЛЕЕ 300 ЧЕМПИОНАТОВ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 стандартам WorldSkills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052986" y="2985246"/>
            <a:ext cx="2715605" cy="1199453"/>
            <a:chOff x="2937115" y="1620791"/>
            <a:chExt cx="2937115" cy="1620791"/>
          </a:xfrm>
        </p:grpSpPr>
        <p:sp>
          <p:nvSpPr>
            <p:cNvPr id="54" name="Прямоугольник с одним скругленным углом 53"/>
            <p:cNvSpPr/>
            <p:nvPr/>
          </p:nvSpPr>
          <p:spPr>
            <a:xfrm rot="5400000">
              <a:off x="3595277" y="962629"/>
              <a:ext cx="1620791" cy="2937115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2937115" y="2138270"/>
              <a:ext cx="2937115" cy="891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ДЕМОНСТРАЦИОННЫЙ ЭКЗАМЕН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u="none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 субъектов РФ, </a:t>
              </a:r>
              <a:r>
                <a:rPr lang="ru-RU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тыс. студентов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616693" y="2620377"/>
            <a:ext cx="920014" cy="556855"/>
            <a:chOff x="2380872" y="1322958"/>
            <a:chExt cx="1112485" cy="59566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380872" y="1322958"/>
              <a:ext cx="1112485" cy="5956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Скругленный прямоугольник 12"/>
            <p:cNvSpPr/>
            <p:nvPr/>
          </p:nvSpPr>
          <p:spPr>
            <a:xfrm>
              <a:off x="2409950" y="1352036"/>
              <a:ext cx="1054330" cy="537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WSR</a:t>
              </a:r>
              <a:endParaRPr lang="ru-RU" sz="17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2012-2017</a:t>
              </a:r>
              <a:endParaRPr lang="ru-RU" sz="11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Стрелка вниз 61"/>
          <p:cNvSpPr/>
          <p:nvPr/>
        </p:nvSpPr>
        <p:spPr>
          <a:xfrm>
            <a:off x="1490098" y="4198353"/>
            <a:ext cx="569126" cy="4192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198382" y="4375669"/>
            <a:ext cx="5467318" cy="293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15397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solidFill>
                  <a:srgbClr val="15397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олее 250 региональных чемпионатов, полуфиналов, отборочных соревнований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600" b="1" dirty="0" smtClean="0">
              <a:solidFill>
                <a:srgbClr val="15397F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15397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5 Финалов Национальных чемпионатов</a:t>
            </a:r>
          </a:p>
          <a:p>
            <a:endParaRPr lang="ru-RU" sz="600" b="1" dirty="0" smtClean="0">
              <a:solidFill>
                <a:srgbClr val="15397F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15397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40 тыс. конкурсантов</a:t>
            </a:r>
          </a:p>
          <a:p>
            <a:endParaRPr lang="ru-RU" sz="600" b="1" dirty="0" smtClean="0">
              <a:solidFill>
                <a:srgbClr val="15397F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15397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42 тыс. экспертов</a:t>
            </a:r>
          </a:p>
          <a:p>
            <a:endParaRPr lang="ru-RU" sz="600" b="1" dirty="0" smtClean="0">
              <a:solidFill>
                <a:srgbClr val="15397F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15397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1,6 млн. зрителей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400" b="1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крупнейших российских промышленных компаний проводят ежегодные корпоративные чемпионаты по стандартам </a:t>
            </a:r>
            <a:r>
              <a:rPr lang="ru-RU" sz="1400" b="1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endParaRPr lang="en-US" sz="1400" b="1" dirty="0" smtClean="0">
              <a:solidFill>
                <a:srgbClr val="15397F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15397F"/>
              </a:solidFill>
              <a:latin typeface="Akrobat"/>
              <a:ea typeface="Arial Black" charset="0"/>
              <a:cs typeface="Arial Black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88781" y="1694321"/>
            <a:ext cx="396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КЛЮЧЕВЫЕ </a:t>
            </a:r>
            <a:endParaRPr lang="ru-RU" sz="1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НАПРАВЛЕНИЯ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РАЗВИТИЯ </a:t>
            </a:r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ДВИЖЕНИЯ </a:t>
            </a:r>
            <a:endParaRPr lang="ru-RU" sz="1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2017 ГОДУ: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5771402" y="2192229"/>
            <a:ext cx="4824880" cy="5217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15397F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проведение </a:t>
            </a: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Национального межвузовского чемпионата </a:t>
            </a:r>
          </a:p>
          <a:p>
            <a:r>
              <a:rPr lang="ru-RU" sz="1400" dirty="0">
                <a:solidFill>
                  <a:srgbClr val="15397F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   (29-30 ноября 2017, г. Москва)</a:t>
            </a:r>
          </a:p>
          <a:p>
            <a:endParaRPr lang="ru-RU" sz="1400" dirty="0" smtClean="0">
              <a:solidFill>
                <a:srgbClr val="15397F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5397F"/>
                </a:solidFill>
                <a:latin typeface="Arial Black" panose="020B0A04020102020204" pitchFamily="34" charset="0"/>
              </a:rPr>
              <a:t>п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роведение отраслевого чемпионата по стандартам </a:t>
            </a:r>
            <a:r>
              <a:rPr lang="en-US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WorldSkills</a:t>
            </a:r>
            <a:r>
              <a:rPr lang="en-US" sz="1400" dirty="0" smtClean="0">
                <a:solidFill>
                  <a:srgbClr val="15397F"/>
                </a:solidFill>
                <a:latin typeface="Akrobat ExtraBold"/>
              </a:rPr>
              <a:t> 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в сфере</a:t>
            </a:r>
            <a:r>
              <a:rPr lang="en-US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 IT </a:t>
            </a:r>
          </a:p>
          <a:p>
            <a:r>
              <a:rPr lang="en-US" sz="1400" dirty="0">
                <a:solidFill>
                  <a:srgbClr val="15397F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    </a:t>
            </a:r>
            <a:r>
              <a:rPr lang="en-US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DIGITAL SKILLS</a:t>
            </a:r>
            <a:endParaRPr lang="ru-RU" sz="1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    (1</a:t>
            </a:r>
            <a:r>
              <a:rPr lang="en-US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1-15 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декабря</a:t>
            </a:r>
            <a:r>
              <a:rPr lang="ru-RU" sz="1400" dirty="0">
                <a:solidFill>
                  <a:srgbClr val="15397F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2017, Университет</a:t>
            </a:r>
          </a:p>
          <a:p>
            <a:r>
              <a:rPr lang="ru-RU" sz="1400" dirty="0">
                <a:solidFill>
                  <a:srgbClr val="15397F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   </a:t>
            </a:r>
            <a:r>
              <a:rPr lang="ru-RU" sz="1400" dirty="0" err="1" smtClean="0">
                <a:solidFill>
                  <a:srgbClr val="15397F"/>
                </a:solidFill>
                <a:latin typeface="Arial Black" panose="020B0A04020102020204" pitchFamily="34" charset="0"/>
              </a:rPr>
              <a:t>Иннополис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, Республика Татарстан)</a:t>
            </a:r>
            <a:endParaRPr lang="en-US" sz="1400" dirty="0" smtClean="0">
              <a:solidFill>
                <a:srgbClr val="15397F"/>
              </a:solidFill>
              <a:latin typeface="Akrobat ExtraBold"/>
            </a:endParaRPr>
          </a:p>
          <a:p>
            <a:endParaRPr lang="ru-RU" sz="1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подготовка </a:t>
            </a:r>
            <a:r>
              <a:rPr lang="ru-RU" sz="1400" dirty="0">
                <a:solidFill>
                  <a:srgbClr val="15397F"/>
                </a:solidFill>
                <a:latin typeface="Arial Black" panose="020B0A04020102020204" pitchFamily="34" charset="0"/>
              </a:rPr>
              <a:t>и 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участие </a:t>
            </a:r>
            <a:r>
              <a:rPr lang="ru-RU" sz="1400" dirty="0">
                <a:solidFill>
                  <a:srgbClr val="15397F"/>
                </a:solidFill>
                <a:latin typeface="Arial Black" panose="020B0A04020102020204" pitchFamily="34" charset="0"/>
              </a:rPr>
              <a:t>национальной сборной в Мировом чемпионате </a:t>
            </a: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WorldSkills </a:t>
            </a:r>
            <a:r>
              <a:rPr lang="ru-RU" sz="1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Competition</a:t>
            </a: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в </a:t>
            </a: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Абу-Даби </a:t>
            </a:r>
            <a:endParaRPr lang="ru-RU" sz="1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(14-19 октября 2017)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15397F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подготовка </a:t>
            </a:r>
            <a:r>
              <a:rPr lang="ru-RU" sz="1400" dirty="0">
                <a:solidFill>
                  <a:srgbClr val="15397F"/>
                </a:solidFill>
                <a:latin typeface="Arial Black" panose="020B0A04020102020204" pitchFamily="34" charset="0"/>
              </a:rPr>
              <a:t>к чемпионату мира </a:t>
            </a: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WorldSkills </a:t>
            </a:r>
            <a:r>
              <a:rPr lang="ru-RU" sz="1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Competition</a:t>
            </a: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 2019 в </a:t>
            </a: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Казани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15397F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подготовка заявки на проведение Чемпионата </a:t>
            </a:r>
            <a:r>
              <a:rPr lang="en-US" sz="1400" b="1" dirty="0" err="1">
                <a:solidFill>
                  <a:srgbClr val="C00000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EuroSkills</a:t>
            </a:r>
            <a:r>
              <a:rPr lang="en-US" sz="1400" b="1" dirty="0">
                <a:solidFill>
                  <a:srgbClr val="C00000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2022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    в Санкт-Петербурге</a:t>
            </a:r>
          </a:p>
        </p:txBody>
      </p:sp>
      <p:pic>
        <p:nvPicPr>
          <p:cNvPr id="23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093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9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475" y="-143834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398" y="612177"/>
            <a:ext cx="6731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ЮНИОРЫ </a:t>
            </a:r>
            <a:r>
              <a:rPr lang="en-US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WORLDSKILLS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2" name="Shape 57"/>
          <p:cNvSpPr txBox="1"/>
          <p:nvPr/>
        </p:nvSpPr>
        <p:spPr>
          <a:xfrm>
            <a:off x="509941" y="2042406"/>
            <a:ext cx="4766597" cy="2098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0050" lvl="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профориентация,</a:t>
            </a: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 основанная на личном опыте 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школьника</a:t>
            </a:r>
          </a:p>
          <a:p>
            <a:pPr marL="400050" lvl="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 компетенциям, </a:t>
            </a: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необходимым для создания собственных 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  <a:p>
            <a:pPr marL="400050" lvl="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социализация </a:t>
            </a: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подростков </a:t>
            </a: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в профессиональном 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сообществе</a:t>
            </a: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" name="Shape 59"/>
          <p:cNvSpPr txBox="1"/>
          <p:nvPr/>
        </p:nvSpPr>
        <p:spPr>
          <a:xfrm>
            <a:off x="577398" y="1574107"/>
            <a:ext cx="3977400" cy="4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24" name="Shape 60"/>
          <p:cNvSpPr txBox="1"/>
          <p:nvPr/>
        </p:nvSpPr>
        <p:spPr>
          <a:xfrm>
            <a:off x="4789177" y="1703683"/>
            <a:ext cx="4896797" cy="666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1F3D85"/>
                </a:solidFill>
                <a:latin typeface="Arial Black" panose="020B0A04020102020204" pitchFamily="34" charset="0"/>
              </a:rPr>
              <a:t>Инструменты внедрения</a:t>
            </a:r>
          </a:p>
        </p:txBody>
      </p:sp>
      <p:sp>
        <p:nvSpPr>
          <p:cNvPr id="25" name="Shape 61"/>
          <p:cNvSpPr txBox="1"/>
          <p:nvPr/>
        </p:nvSpPr>
        <p:spPr>
          <a:xfrm>
            <a:off x="4682023" y="2115298"/>
            <a:ext cx="3603789" cy="260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рок технологии</a:t>
            </a:r>
          </a:p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лимпиада </a:t>
            </a: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ружковое движение</a:t>
            </a:r>
          </a:p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лимпиада НТИ</a:t>
            </a:r>
          </a:p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роектные конкурсы</a:t>
            </a:r>
          </a:p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ванториумы</a:t>
            </a:r>
            <a:endParaRPr lang="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ЦМИТы</a:t>
            </a:r>
            <a:endParaRPr lang="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285750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езонные </a:t>
            </a:r>
            <a:r>
              <a:rPr lang="ru" sz="1800" dirty="0">
                <a:latin typeface="Arial" panose="020B0604020202020204" pitchFamily="34" charset="0"/>
                <a:cs typeface="Arial" panose="020B0604020202020204" pitchFamily="34" charset="0"/>
              </a:rPr>
              <a:t>смены в ВДЦ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Shape 65"/>
          <p:cNvPicPr preferRelativeResize="0"/>
          <p:nvPr/>
        </p:nvPicPr>
        <p:blipFill rotWithShape="1">
          <a:blip r:embed="rId3">
            <a:alphaModFix/>
          </a:blip>
          <a:srcRect l="23005" r="22049" b="13793"/>
          <a:stretch/>
        </p:blipFill>
        <p:spPr>
          <a:xfrm>
            <a:off x="9135633" y="3105540"/>
            <a:ext cx="817675" cy="7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8612" y="2375995"/>
            <a:ext cx="580400" cy="5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4680" y="3852095"/>
            <a:ext cx="580400" cy="5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94680" y="4586990"/>
            <a:ext cx="828051" cy="3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62"/>
          <p:cNvSpPr txBox="1"/>
          <p:nvPr/>
        </p:nvSpPr>
        <p:spPr>
          <a:xfrm>
            <a:off x="742013" y="4341756"/>
            <a:ext cx="3977400" cy="4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принципы</a:t>
            </a:r>
          </a:p>
        </p:txBody>
      </p:sp>
      <p:sp>
        <p:nvSpPr>
          <p:cNvPr id="31" name="Shape 54"/>
          <p:cNvSpPr/>
          <p:nvPr/>
        </p:nvSpPr>
        <p:spPr>
          <a:xfrm>
            <a:off x="742013" y="4868380"/>
            <a:ext cx="8218357" cy="1877518"/>
          </a:xfrm>
          <a:prstGeom prst="snip1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общее </a:t>
            </a: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сообщество экспертов</a:t>
            </a:r>
          </a:p>
        </p:txBody>
      </p:sp>
      <p:sp>
        <p:nvSpPr>
          <p:cNvPr id="32" name="Shape 55"/>
          <p:cNvSpPr/>
          <p:nvPr/>
        </p:nvSpPr>
        <p:spPr>
          <a:xfrm>
            <a:off x="932720" y="5030756"/>
            <a:ext cx="7244155" cy="1347352"/>
          </a:xfrm>
          <a:prstGeom prst="snip1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база, преемственность технологий</a:t>
            </a:r>
          </a:p>
        </p:txBody>
      </p:sp>
      <p:sp>
        <p:nvSpPr>
          <p:cNvPr id="33" name="Shape 63"/>
          <p:cNvSpPr/>
          <p:nvPr/>
        </p:nvSpPr>
        <p:spPr>
          <a:xfrm>
            <a:off x="1197810" y="5106498"/>
            <a:ext cx="6496542" cy="52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категории 16 - 22</a:t>
            </a:r>
          </a:p>
        </p:txBody>
      </p:sp>
      <p:sp>
        <p:nvSpPr>
          <p:cNvPr id="34" name="Shape 64"/>
          <p:cNvSpPr/>
          <p:nvPr/>
        </p:nvSpPr>
        <p:spPr>
          <a:xfrm>
            <a:off x="1197810" y="5529415"/>
            <a:ext cx="3679780" cy="52108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 </a:t>
            </a:r>
            <a:r>
              <a:rPr lang="ru" sz="1800" b="1" dirty="0">
                <a:latin typeface="Arial" panose="020B0604020202020204" pitchFamily="34" charset="0"/>
                <a:cs typeface="Arial" panose="020B0604020202020204" pitchFamily="34" charset="0"/>
              </a:rPr>
              <a:t>14 - 16</a:t>
            </a:r>
          </a:p>
        </p:txBody>
      </p:sp>
    </p:spTree>
    <p:extLst>
      <p:ext uri="{BB962C8B-B14F-4D97-AF65-F5344CB8AC3E}">
        <p14:creationId xmlns:p14="http://schemas.microsoft.com/office/powerpoint/2010/main" xmlns="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644" y="-134892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398" y="505073"/>
            <a:ext cx="67314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АКАДЕМИЯ </a:t>
            </a:r>
          </a:p>
          <a:p>
            <a:r>
              <a:rPr lang="ru-RU" sz="25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ВОРЛДСКИЛЛС РОССИЯ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7146" y="3255139"/>
            <a:ext cx="9340252" cy="830997"/>
            <a:chOff x="17323" y="2373694"/>
            <a:chExt cx="9340252" cy="83099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60080" y="2453575"/>
              <a:ext cx="859749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1800" b="1" dirty="0" smtClean="0">
                  <a:solidFill>
                    <a:srgbClr val="1F3D8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ПОДГОТОВКА ЭКСПЕРТОВ </a:t>
              </a:r>
              <a:endParaRPr lang="en-US" sz="1800" b="1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проведения чемпионатов и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демонстрационных</a:t>
              </a:r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экзаменов по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стандартам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WorldSkills</a:t>
              </a:r>
              <a:endPara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323" y="2373694"/>
              <a:ext cx="74175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sz="5200" b="1" dirty="0">
                  <a:solidFill>
                    <a:srgbClr val="006D43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0675" y="4010612"/>
            <a:ext cx="9677399" cy="830997"/>
            <a:chOff x="28575" y="2213648"/>
            <a:chExt cx="9677399" cy="83099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60805" y="2279213"/>
              <a:ext cx="904516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1800" b="1" dirty="0" smtClean="0">
                  <a:solidFill>
                    <a:srgbClr val="1F3D8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ПОВЫШЕНИЕ КВАЛИФИКАЦИИ ПРЕПОДАВАТЕЛЕЙ </a:t>
              </a:r>
            </a:p>
            <a:p>
              <a:pPr fontAlgn="base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мастеров производственного обучения)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профессиональных образовательных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организаций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575" y="2213648"/>
              <a:ext cx="61793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defRPr sz="5400">
                  <a:solidFill>
                    <a:srgbClr val="006D43"/>
                  </a:solidFill>
                  <a:latin typeface="Arial Black" panose="020B0A04020102020204" pitchFamily="34" charset="0"/>
                  <a:ea typeface="Arial" charset="0"/>
                  <a:cs typeface="Arial" panose="020B0604020202020204" pitchFamily="34" charset="0"/>
                </a:defRPr>
              </a:lvl1pPr>
            </a:lstStyle>
            <a:p>
              <a:r>
                <a:rPr lang="en-US" sz="5200" b="1" dirty="0">
                  <a:latin typeface="Arial" panose="020B0604020202020204" pitchFamily="34" charset="0"/>
                </a:rPr>
                <a:t>2</a:t>
              </a:r>
              <a:endParaRPr lang="ru-RU" sz="5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56091" y="4756843"/>
            <a:ext cx="9868827" cy="830997"/>
            <a:chOff x="-96178" y="3331889"/>
            <a:chExt cx="9868827" cy="83099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76634" y="3430899"/>
              <a:ext cx="90960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1800" b="1" dirty="0" smtClean="0">
                  <a:solidFill>
                    <a:srgbClr val="1F3D8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ПОВЫШЕНИЕ КВАЛИФИКАЦИИ УПРАВЛЕНЧЕСКОГО СОСТАВА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профессиональных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организаций,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тренировка</a:t>
              </a:r>
              <a:r>
                <a:rPr lang="ru-RU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управленческих компетенций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96178" y="3331889"/>
              <a:ext cx="742685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defRPr sz="5400">
                  <a:solidFill>
                    <a:srgbClr val="006D43"/>
                  </a:solidFill>
                  <a:latin typeface="Arial Black" panose="020B0A04020102020204" pitchFamily="34" charset="0"/>
                  <a:ea typeface="Arial" charset="0"/>
                  <a:cs typeface="Arial" panose="020B0604020202020204" pitchFamily="34" charset="0"/>
                </a:defRPr>
              </a:lvl1pPr>
            </a:lstStyle>
            <a:p>
              <a:r>
                <a:rPr lang="en-US" sz="5200" b="1" dirty="0">
                  <a:latin typeface="Arial" panose="020B0604020202020204" pitchFamily="34" charset="0"/>
                </a:rPr>
                <a:t>3</a:t>
              </a:r>
              <a:endParaRPr lang="ru-RU" sz="5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92297" y="5471406"/>
            <a:ext cx="9254776" cy="830997"/>
            <a:chOff x="66261" y="4947321"/>
            <a:chExt cx="9254776" cy="83099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4193" y="5025962"/>
              <a:ext cx="863684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1800" b="1" dirty="0" smtClean="0">
                  <a:solidFill>
                    <a:srgbClr val="1F3D8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ФОРМИРОВАНИЕ И ПОДГОТОВКА РЕГИОНАЛЬНЫХ КОМАНД </a:t>
              </a:r>
            </a:p>
            <a:p>
              <a:pPr fontAlgn="base"/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 системы среднего профессионального образования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61" y="4947321"/>
              <a:ext cx="61793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defRPr sz="5400">
                  <a:solidFill>
                    <a:srgbClr val="006D43"/>
                  </a:solidFill>
                  <a:latin typeface="Arial Black" panose="020B0A04020102020204" pitchFamily="34" charset="0"/>
                  <a:ea typeface="Arial" charset="0"/>
                  <a:cs typeface="Arial" panose="020B0604020202020204" pitchFamily="34" charset="0"/>
                </a:defRPr>
              </a:lvl1pPr>
            </a:lstStyle>
            <a:p>
              <a:r>
                <a:rPr lang="en-US" sz="5200" b="1" dirty="0">
                  <a:latin typeface="Arial" panose="020B0604020202020204" pitchFamily="34" charset="0"/>
                </a:rPr>
                <a:t>4</a:t>
              </a:r>
              <a:endParaRPr lang="ru-RU" sz="52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-226414" y="6110400"/>
            <a:ext cx="10549797" cy="1002200"/>
            <a:chOff x="-552450" y="5492055"/>
            <a:chExt cx="10228298" cy="10022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46507" y="5601703"/>
              <a:ext cx="902934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1800" b="1" dirty="0" smtClean="0">
                  <a:solidFill>
                    <a:srgbClr val="1F3D8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ПРОЕКТНО-АНАЛИТИЧЕСКОЕ И  МЕТОДИЧЕСКОЕ СОПРОВОЖДЕНИЕ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применения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стандартов 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WSI/WSR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практике профессионального образования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552450" y="5492055"/>
              <a:ext cx="119895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defRPr sz="5400">
                  <a:solidFill>
                    <a:srgbClr val="006D43"/>
                  </a:solidFill>
                  <a:latin typeface="Arial Black" panose="020B0A04020102020204" pitchFamily="34" charset="0"/>
                  <a:ea typeface="Arial" charset="0"/>
                  <a:cs typeface="Arial" panose="020B0604020202020204" pitchFamily="34" charset="0"/>
                </a:defRPr>
              </a:lvl1pPr>
            </a:lstStyle>
            <a:p>
              <a:r>
                <a:rPr lang="en-US" sz="5200" b="1" dirty="0">
                  <a:latin typeface="Arial" panose="020B0604020202020204" pitchFamily="34" charset="0"/>
                </a:rPr>
                <a:t>5</a:t>
              </a:r>
              <a:endParaRPr lang="ru-RU" sz="52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77398" y="1580694"/>
            <a:ext cx="9745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1539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 год:</a:t>
            </a:r>
          </a:p>
          <a:p>
            <a:r>
              <a:rPr lang="ru-RU" sz="1800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обучено </a:t>
            </a:r>
            <a:r>
              <a:rPr lang="ru-RU" sz="1800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800" u="sng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ru-RU" sz="1800" u="sng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мастеров производственного обучения </a:t>
            </a:r>
            <a:r>
              <a:rPr lang="ru-RU" sz="1800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 до конца </a:t>
            </a:r>
            <a:r>
              <a:rPr lang="ru-RU" sz="1800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800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еще </a:t>
            </a:r>
            <a:r>
              <a:rPr lang="ru-RU" sz="1800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 </a:t>
            </a:r>
            <a:r>
              <a:rPr lang="ru-RU" sz="1800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чел.) </a:t>
            </a:r>
            <a:r>
              <a:rPr lang="ru-RU" sz="1800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около </a:t>
            </a:r>
            <a:r>
              <a:rPr lang="ru-RU" sz="1800" u="sng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800" u="sng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экспертов демонстрационного </a:t>
            </a:r>
            <a:r>
              <a:rPr lang="ru-RU" sz="1800" u="sng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</a:t>
            </a:r>
            <a:r>
              <a:rPr lang="ru-RU" sz="1800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средств федерального </a:t>
            </a:r>
            <a:r>
              <a:rPr lang="ru-RU" sz="1800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  <a:p>
            <a:r>
              <a:rPr lang="ru-RU" sz="1800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бучено по коммерческим программам около </a:t>
            </a:r>
            <a:r>
              <a:rPr lang="ru-RU" sz="1800" u="sng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тыс. </a:t>
            </a:r>
            <a:r>
              <a:rPr lang="ru-RU" sz="1800" u="sng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1800" dirty="0">
              <a:solidFill>
                <a:srgbClr val="15397F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8813" y="1975763"/>
            <a:ext cx="180871" cy="180871"/>
          </a:xfrm>
          <a:prstGeom prst="rect">
            <a:avLst/>
          </a:prstGeom>
          <a:solidFill>
            <a:srgbClr val="1F3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38813" y="2765701"/>
            <a:ext cx="180871" cy="180871"/>
          </a:xfrm>
          <a:prstGeom prst="rect">
            <a:avLst/>
          </a:prstGeom>
          <a:solidFill>
            <a:srgbClr val="1F3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23" y="140871"/>
            <a:ext cx="10691813" cy="7555379"/>
          </a:xfrm>
          <a:prstGeom prst="rect">
            <a:avLst/>
          </a:prstGeom>
        </p:spPr>
      </p:pic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1746810" y="3654425"/>
            <a:ext cx="554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Кирпичная  кладка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0512" y="140871"/>
            <a:ext cx="7023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ФИНАЛ </a:t>
            </a:r>
            <a:r>
              <a:rPr lang="en-US" sz="22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V</a:t>
            </a:r>
            <a:r>
              <a:rPr lang="ru-RU" sz="22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 НАЦИОНАЛЬНОГО ЧЕМПИОНАТА</a:t>
            </a:r>
          </a:p>
          <a:p>
            <a:r>
              <a:rPr lang="ru-RU" sz="22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«МОЛОДЫЕ ПРОФЕССИОНАЛЫ» </a:t>
            </a:r>
            <a:r>
              <a:rPr lang="en-US" sz="22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WORLDSKILLS RUSSIA – 2017</a:t>
            </a:r>
            <a:endParaRPr lang="ru-RU" sz="22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67" name="object 24"/>
          <p:cNvSpPr txBox="1"/>
          <p:nvPr/>
        </p:nvSpPr>
        <p:spPr>
          <a:xfrm>
            <a:off x="652131" y="5488112"/>
            <a:ext cx="3218951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sz="1200" smtClean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rgbClr val="003C6A"/>
                </a:solidFill>
                <a:latin typeface="Arial"/>
                <a:cs typeface="Arial"/>
              </a:rPr>
              <a:t>В </a:t>
            </a:r>
            <a:r>
              <a:rPr sz="1200" smtClean="0">
                <a:solidFill>
                  <a:srgbClr val="003C6A"/>
                </a:solidFill>
                <a:latin typeface="Arial"/>
                <a:cs typeface="Arial"/>
              </a:rPr>
              <a:t>рамках  </a:t>
            </a:r>
            <a:r>
              <a:rPr sz="1200" dirty="0" err="1">
                <a:solidFill>
                  <a:srgbClr val="003C6A"/>
                </a:solidFill>
                <a:latin typeface="Arial"/>
                <a:cs typeface="Arial"/>
              </a:rPr>
              <a:t>мероприятия</a:t>
            </a:r>
            <a:r>
              <a:rPr sz="1200" dirty="0">
                <a:solidFill>
                  <a:srgbClr val="003C6A"/>
                </a:solidFill>
                <a:latin typeface="Arial"/>
                <a:cs typeface="Arial"/>
              </a:rPr>
              <a:t>  </a:t>
            </a:r>
            <a:r>
              <a:rPr sz="1200" spc="-20" dirty="0" err="1" smtClean="0">
                <a:solidFill>
                  <a:srgbClr val="003C6A"/>
                </a:solidFill>
                <a:latin typeface="Arial"/>
                <a:cs typeface="Arial"/>
              </a:rPr>
              <a:t>прошел</a:t>
            </a:r>
            <a:r>
              <a:rPr sz="1200" spc="-20" dirty="0" smtClean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Чемпионат</a:t>
            </a:r>
            <a:r>
              <a:rPr sz="1200" b="1" spc="-10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b="1" spc="-1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СНГ </a:t>
            </a:r>
            <a:r>
              <a:rPr sz="1200" b="1" spc="-10" dirty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C6A"/>
                </a:solidFill>
                <a:latin typeface="Arial"/>
                <a:cs typeface="Arial"/>
              </a:rPr>
              <a:t>с </a:t>
            </a:r>
            <a:r>
              <a:rPr sz="1200" spc="-5" dirty="0" err="1" smtClean="0">
                <a:solidFill>
                  <a:srgbClr val="003C6A"/>
                </a:solidFill>
                <a:latin typeface="Arial"/>
                <a:cs typeface="Arial"/>
              </a:rPr>
              <a:t>участием</a:t>
            </a:r>
            <a:r>
              <a:rPr sz="1200" spc="-5" dirty="0" smtClean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3C6A"/>
                </a:solidFill>
                <a:latin typeface="Arial"/>
                <a:cs typeface="Arial"/>
              </a:rPr>
              <a:t>более </a:t>
            </a:r>
            <a:r>
              <a:rPr sz="1200" spc="-5" dirty="0">
                <a:solidFill>
                  <a:srgbClr val="003C6A"/>
                </a:solidFill>
                <a:latin typeface="Arial"/>
                <a:cs typeface="Arial"/>
              </a:rPr>
              <a:t>50  </a:t>
            </a:r>
            <a:r>
              <a:rPr sz="1200" spc="-10" dirty="0">
                <a:solidFill>
                  <a:srgbClr val="003C6A"/>
                </a:solidFill>
                <a:latin typeface="Arial"/>
                <a:cs typeface="Arial"/>
              </a:rPr>
              <a:t>конкурсантов </a:t>
            </a:r>
            <a:r>
              <a:rPr sz="1200" dirty="0" err="1">
                <a:solidFill>
                  <a:srgbClr val="003C6A"/>
                </a:solidFill>
                <a:latin typeface="Arial"/>
                <a:cs typeface="Arial"/>
              </a:rPr>
              <a:t>из</a:t>
            </a:r>
            <a:r>
              <a:rPr sz="1200" dirty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sz="1200" spc="-20" dirty="0" err="1" smtClean="0">
                <a:solidFill>
                  <a:srgbClr val="003C6A"/>
                </a:solidFill>
                <a:latin typeface="Arial"/>
                <a:cs typeface="Arial"/>
              </a:rPr>
              <a:t>Белоруссии</a:t>
            </a:r>
            <a:r>
              <a:rPr lang="ru-RU" sz="1200" spc="-20" dirty="0" smtClean="0">
                <a:solidFill>
                  <a:srgbClr val="003C6A"/>
                </a:solidFill>
                <a:latin typeface="Arial"/>
                <a:cs typeface="Arial"/>
              </a:rPr>
              <a:t> и</a:t>
            </a:r>
            <a:r>
              <a:rPr lang="en-US" sz="1200" spc="-20" dirty="0" smtClean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sz="1200" spc="-20" dirty="0" smtClean="0">
                <a:solidFill>
                  <a:srgbClr val="003C6A"/>
                </a:solidFill>
                <a:latin typeface="Arial"/>
                <a:cs typeface="Arial"/>
              </a:rPr>
              <a:t>  </a:t>
            </a:r>
            <a:r>
              <a:rPr sz="1200" spc="-10" dirty="0" err="1" smtClean="0">
                <a:solidFill>
                  <a:srgbClr val="003C6A"/>
                </a:solidFill>
                <a:latin typeface="Arial"/>
                <a:cs typeface="Arial"/>
              </a:rPr>
              <a:t>Казахстана</a:t>
            </a:r>
            <a:endParaRPr lang="ru-RU" sz="1200" spc="-10" dirty="0">
              <a:solidFill>
                <a:srgbClr val="003C6A"/>
              </a:solidFill>
              <a:latin typeface="Arial"/>
              <a:cs typeface="Arial"/>
            </a:endParaRPr>
          </a:p>
        </p:txBody>
      </p:sp>
      <p:sp>
        <p:nvSpPr>
          <p:cNvPr id="28" name="object 4"/>
          <p:cNvSpPr/>
          <p:nvPr/>
        </p:nvSpPr>
        <p:spPr>
          <a:xfrm>
            <a:off x="3622347" y="3533439"/>
            <a:ext cx="2308860" cy="1982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/>
          <p:cNvSpPr/>
          <p:nvPr/>
        </p:nvSpPr>
        <p:spPr>
          <a:xfrm>
            <a:off x="3971342" y="3669075"/>
            <a:ext cx="1655064" cy="1738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/>
          <p:cNvSpPr/>
          <p:nvPr/>
        </p:nvSpPr>
        <p:spPr>
          <a:xfrm>
            <a:off x="3622347" y="3533439"/>
            <a:ext cx="2206625" cy="1880870"/>
          </a:xfrm>
          <a:custGeom>
            <a:avLst/>
            <a:gdLst/>
            <a:ahLst/>
            <a:cxnLst/>
            <a:rect l="l" t="t" r="r" b="b"/>
            <a:pathLst>
              <a:path w="2206625" h="1880870">
                <a:moveTo>
                  <a:pt x="1729739" y="0"/>
                </a:moveTo>
                <a:lnTo>
                  <a:pt x="476758" y="0"/>
                </a:lnTo>
                <a:lnTo>
                  <a:pt x="0" y="940181"/>
                </a:lnTo>
                <a:lnTo>
                  <a:pt x="476758" y="1880362"/>
                </a:lnTo>
                <a:lnTo>
                  <a:pt x="1729739" y="1880362"/>
                </a:lnTo>
                <a:lnTo>
                  <a:pt x="2206498" y="940181"/>
                </a:lnTo>
                <a:lnTo>
                  <a:pt x="17297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 txBox="1"/>
          <p:nvPr/>
        </p:nvSpPr>
        <p:spPr>
          <a:xfrm>
            <a:off x="3881794" y="4101640"/>
            <a:ext cx="1708036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0"/>
              </a:lnSpc>
            </a:pPr>
            <a:r>
              <a:rPr sz="1200" b="1" spc="-75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111</a:t>
            </a:r>
            <a:r>
              <a:rPr sz="1200" b="1" spc="9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b="1" spc="-2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компетенций</a:t>
            </a:r>
            <a:r>
              <a:rPr sz="1200" b="1" spc="-20" dirty="0">
                <a:solidFill>
                  <a:srgbClr val="003C6A"/>
                </a:solidFill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  <a:p>
            <a:pPr marL="32384" marR="27940" indent="3175" algn="ctr">
              <a:lnSpc>
                <a:spcPts val="1300"/>
              </a:lnSpc>
              <a:spcBef>
                <a:spcPts val="85"/>
              </a:spcBef>
            </a:pPr>
            <a:r>
              <a:rPr sz="1200" b="1" spc="-5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987 </a:t>
            </a:r>
            <a:r>
              <a:rPr sz="1200" b="1" spc="-20" dirty="0" err="1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конкурсантов</a:t>
            </a:r>
            <a:r>
              <a:rPr sz="1200" b="1" spc="-2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dirty="0" err="1" smtClean="0">
                <a:solidFill>
                  <a:srgbClr val="003C6A"/>
                </a:solidFill>
                <a:latin typeface="Arial"/>
                <a:cs typeface="Arial"/>
              </a:rPr>
              <a:t>из</a:t>
            </a:r>
            <a:r>
              <a:rPr sz="1200" dirty="0" smtClean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sz="1200" spc="-20" dirty="0" err="1" smtClean="0">
                <a:solidFill>
                  <a:srgbClr val="003C6A"/>
                </a:solidFill>
                <a:latin typeface="Arial"/>
                <a:cs typeface="Arial"/>
              </a:rPr>
              <a:t>более</a:t>
            </a:r>
            <a:r>
              <a:rPr sz="1200" dirty="0" smtClean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endParaRPr lang="en-US" sz="1200" dirty="0" smtClean="0">
              <a:solidFill>
                <a:srgbClr val="003C6A"/>
              </a:solidFill>
              <a:latin typeface="Arial"/>
              <a:cs typeface="Arial"/>
            </a:endParaRPr>
          </a:p>
          <a:p>
            <a:pPr marL="32384" marR="27940" indent="3175" algn="ctr">
              <a:lnSpc>
                <a:spcPts val="1300"/>
              </a:lnSpc>
              <a:spcBef>
                <a:spcPts val="85"/>
              </a:spcBef>
            </a:pPr>
            <a:r>
              <a:rPr sz="1200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70 </a:t>
            </a:r>
            <a:r>
              <a:rPr sz="1200" spc="-5" dirty="0" err="1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регионов</a:t>
            </a:r>
            <a:r>
              <a:rPr sz="1200" spc="-185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spc="-20" dirty="0" err="1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России</a:t>
            </a:r>
            <a:endParaRPr sz="1200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32" name="object 8"/>
          <p:cNvSpPr/>
          <p:nvPr/>
        </p:nvSpPr>
        <p:spPr>
          <a:xfrm>
            <a:off x="5589830" y="4554519"/>
            <a:ext cx="1776983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/>
          <p:cNvSpPr/>
          <p:nvPr/>
        </p:nvSpPr>
        <p:spPr>
          <a:xfrm>
            <a:off x="7103163" y="2026203"/>
            <a:ext cx="1773936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/>
          <p:cNvSpPr/>
          <p:nvPr/>
        </p:nvSpPr>
        <p:spPr>
          <a:xfrm>
            <a:off x="7107734" y="5394243"/>
            <a:ext cx="1773936" cy="1522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/>
          <p:cNvSpPr/>
          <p:nvPr/>
        </p:nvSpPr>
        <p:spPr>
          <a:xfrm>
            <a:off x="5580686" y="2864403"/>
            <a:ext cx="1775460" cy="152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/>
          <p:cNvSpPr/>
          <p:nvPr/>
        </p:nvSpPr>
        <p:spPr>
          <a:xfrm>
            <a:off x="7107734" y="3708699"/>
            <a:ext cx="1876043" cy="1626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3"/>
          <p:cNvSpPr/>
          <p:nvPr/>
        </p:nvSpPr>
        <p:spPr>
          <a:xfrm>
            <a:off x="7333286" y="3728511"/>
            <a:ext cx="1467612" cy="1382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4"/>
          <p:cNvSpPr/>
          <p:nvPr/>
        </p:nvSpPr>
        <p:spPr>
          <a:xfrm>
            <a:off x="7107734" y="3708699"/>
            <a:ext cx="1774189" cy="1524000"/>
          </a:xfrm>
          <a:custGeom>
            <a:avLst/>
            <a:gdLst/>
            <a:ahLst/>
            <a:cxnLst/>
            <a:rect l="l" t="t" r="r" b="b"/>
            <a:pathLst>
              <a:path w="1774189" h="1524000">
                <a:moveTo>
                  <a:pt x="1393189" y="0"/>
                </a:moveTo>
                <a:lnTo>
                  <a:pt x="380745" y="0"/>
                </a:lnTo>
                <a:lnTo>
                  <a:pt x="0" y="762000"/>
                </a:lnTo>
                <a:lnTo>
                  <a:pt x="380745" y="1524000"/>
                </a:lnTo>
                <a:lnTo>
                  <a:pt x="1393189" y="1524000"/>
                </a:lnTo>
                <a:lnTo>
                  <a:pt x="1773936" y="762000"/>
                </a:lnTo>
                <a:lnTo>
                  <a:pt x="139318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5"/>
          <p:cNvSpPr txBox="1"/>
          <p:nvPr/>
        </p:nvSpPr>
        <p:spPr>
          <a:xfrm>
            <a:off x="7252261" y="4193077"/>
            <a:ext cx="15273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1425"/>
              </a:lnSpc>
            </a:pPr>
            <a:r>
              <a:rPr sz="1200" b="1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15</a:t>
            </a:r>
            <a:r>
              <a:rPr sz="1200" b="1" spc="-15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b="1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-</a:t>
            </a:r>
            <a:r>
              <a:rPr sz="1200" b="1" spc="-215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b="1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19</a:t>
            </a:r>
            <a:r>
              <a:rPr sz="1200" b="1" spc="-5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b="1" spc="-20" dirty="0" err="1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мая</a:t>
            </a:r>
            <a:r>
              <a:rPr lang="ru-RU" sz="1200" dirty="0">
                <a:latin typeface="Arial Black" panose="020B0A04020102020204" pitchFamily="34" charset="0"/>
                <a:cs typeface="Arial"/>
              </a:rPr>
              <a:t> </a:t>
            </a:r>
            <a:r>
              <a:rPr sz="1200" spc="-5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2017</a:t>
            </a:r>
            <a:r>
              <a:rPr lang="ru-RU" sz="1200" spc="-130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,</a:t>
            </a:r>
            <a:endParaRPr sz="1200" dirty="0" smtClean="0">
              <a:latin typeface="Arial Black" panose="020B0A04020102020204" pitchFamily="34" charset="0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sz="1200" b="1" spc="-90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г</a:t>
            </a:r>
            <a:r>
              <a:rPr sz="1200" b="1" spc="-9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.</a:t>
            </a:r>
            <a:r>
              <a:rPr sz="1200" b="1" spc="-155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200" b="1" spc="-155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b="1" spc="-5" dirty="0" err="1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Краснодар</a:t>
            </a:r>
            <a:endParaRPr sz="1200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45" name="object 16"/>
          <p:cNvSpPr/>
          <p:nvPr/>
        </p:nvSpPr>
        <p:spPr>
          <a:xfrm>
            <a:off x="8634783" y="4565187"/>
            <a:ext cx="1775460" cy="1525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7"/>
          <p:cNvSpPr/>
          <p:nvPr/>
        </p:nvSpPr>
        <p:spPr>
          <a:xfrm>
            <a:off x="8634783" y="2881167"/>
            <a:ext cx="1877567" cy="16261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8"/>
          <p:cNvSpPr/>
          <p:nvPr/>
        </p:nvSpPr>
        <p:spPr>
          <a:xfrm>
            <a:off x="8898434" y="3167679"/>
            <a:ext cx="1392936" cy="1078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9"/>
          <p:cNvSpPr/>
          <p:nvPr/>
        </p:nvSpPr>
        <p:spPr>
          <a:xfrm>
            <a:off x="8634783" y="2881167"/>
            <a:ext cx="1775460" cy="1524000"/>
          </a:xfrm>
          <a:custGeom>
            <a:avLst/>
            <a:gdLst/>
            <a:ahLst/>
            <a:cxnLst/>
            <a:rect l="l" t="t" r="r" b="b"/>
            <a:pathLst>
              <a:path w="1775459" h="1524000">
                <a:moveTo>
                  <a:pt x="1394333" y="0"/>
                </a:moveTo>
                <a:lnTo>
                  <a:pt x="381126" y="0"/>
                </a:lnTo>
                <a:lnTo>
                  <a:pt x="0" y="761873"/>
                </a:lnTo>
                <a:lnTo>
                  <a:pt x="381126" y="1523619"/>
                </a:lnTo>
                <a:lnTo>
                  <a:pt x="1394333" y="1523619"/>
                </a:lnTo>
                <a:lnTo>
                  <a:pt x="1775460" y="761873"/>
                </a:lnTo>
                <a:lnTo>
                  <a:pt x="139433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0"/>
          <p:cNvSpPr txBox="1"/>
          <p:nvPr/>
        </p:nvSpPr>
        <p:spPr>
          <a:xfrm>
            <a:off x="8944885" y="3325645"/>
            <a:ext cx="1233864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300"/>
              </a:lnSpc>
            </a:pPr>
            <a:r>
              <a:rPr sz="1200" b="1" spc="-5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849</a:t>
            </a:r>
            <a:r>
              <a:rPr sz="1200" b="1" spc="-18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b="1" spc="-2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экспертов  </a:t>
            </a:r>
            <a:r>
              <a:rPr sz="1200" spc="-5" dirty="0" err="1">
                <a:solidFill>
                  <a:srgbClr val="003C6A"/>
                </a:solidFill>
                <a:latin typeface="Arial"/>
                <a:cs typeface="Arial"/>
              </a:rPr>
              <a:t>оценили</a:t>
            </a:r>
            <a:r>
              <a:rPr sz="1200" spc="-5" dirty="0">
                <a:solidFill>
                  <a:srgbClr val="003C6A"/>
                </a:solidFill>
                <a:latin typeface="Arial"/>
                <a:cs typeface="Arial"/>
              </a:rPr>
              <a:t>  </a:t>
            </a:r>
            <a:endParaRPr lang="ru-RU" sz="1200" spc="-5" dirty="0" smtClean="0">
              <a:solidFill>
                <a:srgbClr val="003C6A"/>
              </a:solidFill>
              <a:latin typeface="Arial"/>
              <a:cs typeface="Arial"/>
            </a:endParaRPr>
          </a:p>
          <a:p>
            <a:pPr marL="12065" marR="5080" algn="ctr">
              <a:lnSpc>
                <a:spcPts val="1300"/>
              </a:lnSpc>
            </a:pPr>
            <a:r>
              <a:rPr sz="1200" spc="-5" dirty="0" err="1" smtClean="0">
                <a:solidFill>
                  <a:srgbClr val="003C6A"/>
                </a:solidFill>
                <a:latin typeface="Arial"/>
                <a:cs typeface="Arial"/>
              </a:rPr>
              <a:t>работу</a:t>
            </a:r>
            <a:r>
              <a:rPr sz="1200" spc="-5" dirty="0" smtClean="0">
                <a:solidFill>
                  <a:srgbClr val="003C6A"/>
                </a:solidFill>
                <a:latin typeface="Arial"/>
                <a:cs typeface="Arial"/>
              </a:rPr>
              <a:t>  </a:t>
            </a:r>
            <a:r>
              <a:rPr sz="1200" spc="-5" dirty="0" err="1" smtClean="0">
                <a:solidFill>
                  <a:srgbClr val="003C6A"/>
                </a:solidFill>
                <a:latin typeface="Arial"/>
                <a:cs typeface="Arial"/>
              </a:rPr>
              <a:t>конкурсантов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78" name="objec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303629"/>
              </p:ext>
            </p:extLst>
          </p:nvPr>
        </p:nvGraphicFramePr>
        <p:xfrm>
          <a:off x="560512" y="2435965"/>
          <a:ext cx="3033912" cy="2486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4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6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2690">
                <a:tc gridSpan="3">
                  <a:txBody>
                    <a:bodyPr/>
                    <a:lstStyle/>
                    <a:p>
                      <a:pPr marL="2060575" indent="0" algn="ctr">
                        <a:lnSpc>
                          <a:spcPts val="142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444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Москва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802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Республика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Татарстан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93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477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Краснодарский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край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291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Московская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область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61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729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Свердловская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область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893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Новосибирская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область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780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Санкт-Петербург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802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Красноярский</a:t>
                      </a:r>
                      <a:r>
                        <a:rPr sz="1200" b="1" spc="-114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край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830"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Челябинская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область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3811">
                <a:tc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Республика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Саха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(Якутия)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3155">
                <a:tc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Хабаровский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край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0" name="object 44"/>
          <p:cNvSpPr txBox="1"/>
          <p:nvPr/>
        </p:nvSpPr>
        <p:spPr>
          <a:xfrm>
            <a:off x="743850" y="1886919"/>
            <a:ext cx="253150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b="1" spc="-10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ТОП-10</a:t>
            </a:r>
            <a:r>
              <a:rPr lang="ru-RU" sz="1400" b="1" spc="-10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субъектов РФ</a:t>
            </a:r>
            <a:endParaRPr sz="1400" dirty="0">
              <a:solidFill>
                <a:srgbClr val="1F3D8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400" b="1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sz="1400" b="1" spc="-5" dirty="0" err="1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медальном</a:t>
            </a:r>
            <a:r>
              <a:rPr sz="1400" b="1" spc="-5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зачете</a:t>
            </a:r>
            <a:r>
              <a:rPr sz="1400" b="1" spc="-65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1400" b="1" spc="-65" dirty="0" smtClean="0">
              <a:solidFill>
                <a:srgbClr val="1F3D8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400" b="1" dirty="0" err="1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Финала</a:t>
            </a:r>
            <a:r>
              <a:rPr sz="1400" b="1" spc="-75" dirty="0" smtClean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 </a:t>
            </a:r>
            <a:r>
              <a:rPr sz="1400" b="1" spc="-5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sz="1400" dirty="0">
              <a:solidFill>
                <a:srgbClr val="1F3D8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24"/>
          <p:cNvSpPr txBox="1"/>
          <p:nvPr/>
        </p:nvSpPr>
        <p:spPr>
          <a:xfrm>
            <a:off x="2706908" y="6490910"/>
            <a:ext cx="3461544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200" b="1" spc="-5" dirty="0" smtClean="0">
                <a:solidFill>
                  <a:srgbClr val="1F3D85"/>
                </a:solidFill>
                <a:latin typeface="Arial Black" panose="020B0A04020102020204" pitchFamily="34" charset="0"/>
                <a:cs typeface="Arial"/>
              </a:rPr>
              <a:t>298</a:t>
            </a:r>
            <a:r>
              <a:rPr lang="ru-RU" sz="1200" b="1" spc="-5" dirty="0" smtClean="0">
                <a:solidFill>
                  <a:srgbClr val="1F3D85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003C6A"/>
                </a:solidFill>
                <a:latin typeface="Arial"/>
                <a:cs typeface="Arial"/>
              </a:rPr>
              <a:t>самых  младших  </a:t>
            </a:r>
            <a:r>
              <a:rPr lang="ru-RU" sz="1200" spc="-5" dirty="0">
                <a:solidFill>
                  <a:srgbClr val="003C6A"/>
                </a:solidFill>
                <a:latin typeface="Arial"/>
                <a:cs typeface="Arial"/>
              </a:rPr>
              <a:t>участников  </a:t>
            </a:r>
            <a:r>
              <a:rPr lang="ru-RU" sz="1200" spc="-10" dirty="0">
                <a:solidFill>
                  <a:srgbClr val="003C6A"/>
                </a:solidFill>
                <a:latin typeface="Arial"/>
                <a:cs typeface="Arial"/>
              </a:rPr>
              <a:t>чемпионата </a:t>
            </a:r>
            <a:r>
              <a:rPr lang="ru-RU" sz="1200" b="1" spc="-1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в</a:t>
            </a:r>
            <a:r>
              <a:rPr lang="ru-RU" sz="1200" spc="-1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1200" b="1" spc="-20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возрасте</a:t>
            </a:r>
            <a:r>
              <a:rPr lang="ru-RU" sz="1200" dirty="0" smtClean="0">
                <a:latin typeface="Arial Black" panose="020B0A04020102020204" pitchFamily="34" charset="0"/>
                <a:cs typeface="Arial"/>
              </a:rPr>
              <a:t> </a:t>
            </a:r>
            <a:r>
              <a:rPr lang="ru-RU" sz="1200" b="1" spc="-20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от </a:t>
            </a:r>
            <a:r>
              <a:rPr lang="ru-RU" sz="1200" b="1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10 </a:t>
            </a:r>
            <a:r>
              <a:rPr lang="ru-RU" sz="1200" b="1" spc="-5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до </a:t>
            </a:r>
            <a:r>
              <a:rPr lang="ru-RU" sz="1200" b="1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17</a:t>
            </a:r>
            <a:r>
              <a:rPr lang="ru-RU" sz="1200" b="1" spc="-150" dirty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1200" b="1" spc="-15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лет </a:t>
            </a:r>
            <a:r>
              <a:rPr lang="ru-RU" sz="1200" spc="-10" dirty="0" smtClean="0">
                <a:solidFill>
                  <a:srgbClr val="003C6A"/>
                </a:solidFill>
                <a:latin typeface="Arial"/>
                <a:cs typeface="Arial"/>
              </a:rPr>
              <a:t>соревновались</a:t>
            </a:r>
            <a:r>
              <a:rPr lang="ru-RU" sz="1200" spc="-90" dirty="0" smtClean="0">
                <a:solidFill>
                  <a:srgbClr val="003C6A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rgbClr val="003C6A"/>
                </a:solidFill>
                <a:latin typeface="Arial"/>
                <a:cs typeface="Arial"/>
              </a:rPr>
              <a:t>по </a:t>
            </a:r>
            <a:r>
              <a:rPr lang="ru-RU" sz="1200" b="1" spc="-5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19</a:t>
            </a:r>
            <a:r>
              <a:rPr lang="ru-RU" sz="1200" b="1" spc="220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1200" b="1" spc="-20" dirty="0" smtClean="0">
                <a:solidFill>
                  <a:srgbClr val="003C6A"/>
                </a:solidFill>
                <a:latin typeface="Arial Black" panose="020B0A04020102020204" pitchFamily="34" charset="0"/>
                <a:cs typeface="Arial"/>
              </a:rPr>
              <a:t>компетенциям</a:t>
            </a:r>
            <a:endParaRPr lang="ru-RU" sz="1200" dirty="0"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</TotalTime>
  <Words>1065</Words>
  <Application>Microsoft Office PowerPoint</Application>
  <PresentationFormat>Произвольный</PresentationFormat>
  <Paragraphs>235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                                                                                                                                                                                                               WorldSkills – это международное некоммерческое движение, целью которого является повышение престижа рабочих профессий и развитие профессионального образования путем гармонизации лучших практик и профессиональных стандартов во всем мире посредством организации и проведения конкурсов профессионального мастерства, как в каждой отдельной стране, так и во всем мире в целом.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ДВИЖЕНИЕ  «МОЛОДЫЕ ПРОФЕССИОНАЛЫ»  (WORLDSKILLS RUSSIA)  В КРАСНОЯРСКОМ КРАЕ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104</cp:revision>
  <cp:lastPrinted>2017-09-13T09:32:40Z</cp:lastPrinted>
  <dcterms:created xsi:type="dcterms:W3CDTF">2017-06-06T12:31:48Z</dcterms:created>
  <dcterms:modified xsi:type="dcterms:W3CDTF">2018-01-16T06:02:19Z</dcterms:modified>
</cp:coreProperties>
</file>